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5"/>
  </p:notesMasterIdLst>
  <p:handoutMasterIdLst>
    <p:handoutMasterId r:id="rId26"/>
  </p:handoutMasterIdLst>
  <p:sldIdLst>
    <p:sldId id="288" r:id="rId5"/>
    <p:sldId id="260" r:id="rId6"/>
    <p:sldId id="261" r:id="rId7"/>
    <p:sldId id="257" r:id="rId8"/>
    <p:sldId id="297" r:id="rId9"/>
    <p:sldId id="259" r:id="rId10"/>
    <p:sldId id="293" r:id="rId11"/>
    <p:sldId id="295" r:id="rId12"/>
    <p:sldId id="290" r:id="rId13"/>
    <p:sldId id="298" r:id="rId14"/>
    <p:sldId id="291" r:id="rId15"/>
    <p:sldId id="299" r:id="rId16"/>
    <p:sldId id="292" r:id="rId17"/>
    <p:sldId id="300" r:id="rId18"/>
    <p:sldId id="296" r:id="rId19"/>
    <p:sldId id="301" r:id="rId20"/>
    <p:sldId id="302" r:id="rId21"/>
    <p:sldId id="303" r:id="rId22"/>
    <p:sldId id="305" r:id="rId23"/>
    <p:sldId id="289" r:id="rId2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474" autoAdjust="0"/>
  </p:normalViewPr>
  <p:slideViewPr>
    <p:cSldViewPr snapToGrid="0" snapToObjects="1">
      <p:cViewPr varScale="1">
        <p:scale>
          <a:sx n="73" d="100"/>
          <a:sy n="73" d="100"/>
        </p:scale>
        <p:origin x="618" y="72"/>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FB138B2-18CD-1D41-89B0-ADB5F3BA92A3}" type="datetimeFigureOut">
              <a:rPr lang="en-US" smtClean="0"/>
              <a:t>4/23/2025</a:t>
            </a:fld>
            <a:endParaRPr lang="en-US" dirty="0"/>
          </a:p>
        </p:txBody>
      </p:sp>
      <p:sp>
        <p:nvSpPr>
          <p:cNvPr id="4" name="Pied de page Espace réservé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ce réservé du numéro de diapositive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t>‹N°›</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de l'espace réservé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2E7A355-8776-CB43-838E-ED9EE2F8390B}" type="datetimeFigureOut">
              <a:rPr lang="en-US" smtClean="0"/>
              <a:t>4/23/2025</a:t>
            </a:fld>
            <a:endParaRPr lang="en-US" dirty="0"/>
          </a:p>
        </p:txBody>
      </p:sp>
      <p:sp>
        <p:nvSpPr>
          <p:cNvPr id="4" name="Espace réservé pour 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B303FA8-A3F3-7640-B13D-36C73B3E5587}" type="slidenum">
              <a:rPr lang="en-US" smtClean="0"/>
              <a:t>‹N°›</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Pr>
        <a:solidFill>
          <a:schemeClr val="accent4">
            <a:alpha val="40000"/>
          </a:schemeClr>
        </a:solidFill>
        <a:effectLst/>
      </p:bgPr>
    </p:bg>
    <p:spTree>
      <p:nvGrpSpPr>
        <p:cNvPr id="1" name=""/>
        <p:cNvGrpSpPr/>
        <p:nvPr/>
      </p:nvGrpSpPr>
      <p:grpSpPr>
        <a:xfrm>
          <a:off x="0" y="0"/>
          <a:ext cx="0" cy="0"/>
          <a:chOff x="0" y="0"/>
          <a:chExt cx="0" cy="0"/>
        </a:xfrm>
      </p:grpSpPr>
      <p:sp>
        <p:nvSpPr>
          <p:cNvPr id="10" name="Rectangle arrondi 9">
            <a:extLst>
              <a:ext uri="{FF2B5EF4-FFF2-40B4-BE49-F238E27FC236}">
                <a16:creationId xmlns:a16="http://schemas.microsoft.com/office/drawing/2014/main" id="{0FA637AC-751E-9E9D-7175-A0FADF858F5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Titre 1">
            <a:extLst>
              <a:ext uri="{FF2B5EF4-FFF2-40B4-BE49-F238E27FC236}">
                <a16:creationId xmlns:a16="http://schemas.microsoft.com/office/drawing/2014/main" id="{042BB51D-E7C1-3746-85E9-889CCB24F741}"/>
              </a:ext>
            </a:extLst>
          </p:cNvPr>
          <p:cNvSpPr>
            <a:spLocks noGrp="1"/>
          </p:cNvSpPr>
          <p:nvPr>
            <p:ph type="ctrTitle"/>
          </p:nvPr>
        </p:nvSpPr>
        <p:spPr>
          <a:xfrm>
            <a:off x="731520" y="1645920"/>
            <a:ext cx="7772400" cy="4572000"/>
          </a:xfrm>
        </p:spPr>
        <p:txBody>
          <a:bodyPr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sz="4800" b="0" i="0" baseline="0">
                <a:solidFill>
                  <a:schemeClr val="tx1"/>
                </a:solidFill>
                <a:latin typeface="+mj-lt"/>
                <a:ea typeface="Meiryo UI" panose="020B0604030504040204" pitchFamily="34" charset="-128"/>
              </a:defRPr>
            </a:lvl1pPr>
          </a:lstStyle>
          <a:p>
            <a:pPr rtl="0"/>
            <a:r>
              <a:rPr lang="fr-FR" noProof="0"/>
              <a:t>Modifiez le style du titre</a:t>
            </a:r>
            <a:endParaRPr lang="en-US" noProof="0" dirty="0"/>
          </a:p>
        </p:txBody>
      </p:sp>
      <p:sp>
        <p:nvSpPr>
          <p:cNvPr id="7" name="Sous-titre 2">
            <a:extLst>
              <a:ext uri="{FF2B5EF4-FFF2-40B4-BE49-F238E27FC236}">
                <a16:creationId xmlns:a16="http://schemas.microsoft.com/office/drawing/2014/main" id="{7E016467-0564-6D4C-BF17-F4FA3991C1FD}"/>
              </a:ext>
            </a:extLst>
          </p:cNvPr>
          <p:cNvSpPr>
            <a:spLocks noGrp="1"/>
          </p:cNvSpPr>
          <p:nvPr>
            <p:ph type="subTitle" idx="1"/>
          </p:nvPr>
        </p:nvSpPr>
        <p:spPr>
          <a:xfrm>
            <a:off x="731520" y="731520"/>
            <a:ext cx="6858000" cy="731520"/>
          </a:xfrm>
        </p:spPr>
        <p:txBody>
          <a:bodyPr rtlCol="0"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tx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ltLang="ja-JP" noProof="0"/>
              <a:t>Modifiez le style des sous-titres du masque</a:t>
            </a:r>
            <a:endParaRPr lang="en-US" altLang="ja-JP" noProof="0" dirty="0"/>
          </a:p>
        </p:txBody>
      </p:sp>
      <p:grpSp>
        <p:nvGrpSpPr>
          <p:cNvPr id="2" name="Groupe 1">
            <a:extLst>
              <a:ext uri="{FF2B5EF4-FFF2-40B4-BE49-F238E27FC236}">
                <a16:creationId xmlns:a16="http://schemas.microsoft.com/office/drawing/2014/main" id="{C31E1467-7F21-7E40-BF7A-27FECC27EFB8}"/>
              </a:ext>
            </a:extLst>
          </p:cNvPr>
          <p:cNvGrpSpPr/>
          <p:nvPr userDrawn="1"/>
        </p:nvGrpSpPr>
        <p:grpSpPr>
          <a:xfrm>
            <a:off x="8208409" y="591476"/>
            <a:ext cx="3257061" cy="3329423"/>
            <a:chOff x="8490839" y="413500"/>
            <a:chExt cx="3257061" cy="3329423"/>
          </a:xfrm>
        </p:grpSpPr>
        <p:pic>
          <p:nvPicPr>
            <p:cNvPr id="3" name="Graphisme 2">
              <a:extLst>
                <a:ext uri="{FF2B5EF4-FFF2-40B4-BE49-F238E27FC236}">
                  <a16:creationId xmlns:a16="http://schemas.microsoft.com/office/drawing/2014/main" id="{7D81FEF9-779F-20FF-5FC1-5D766A293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41911">
              <a:off x="9344585" y="677068"/>
              <a:ext cx="2057606" cy="2724154"/>
            </a:xfrm>
            <a:prstGeom prst="rect">
              <a:avLst/>
            </a:prstGeom>
          </p:spPr>
        </p:pic>
        <p:pic>
          <p:nvPicPr>
            <p:cNvPr id="4" name="Graphique 3">
              <a:extLst>
                <a:ext uri="{FF2B5EF4-FFF2-40B4-BE49-F238E27FC236}">
                  <a16:creationId xmlns:a16="http://schemas.microsoft.com/office/drawing/2014/main" id="{9CCC497C-E1BC-E9FA-71FF-2422756A4A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67570">
              <a:off x="10241214" y="491479"/>
              <a:ext cx="529789" cy="550166"/>
            </a:xfrm>
            <a:prstGeom prst="rect">
              <a:avLst/>
            </a:prstGeom>
          </p:spPr>
        </p:pic>
        <p:pic>
          <p:nvPicPr>
            <p:cNvPr id="5" name="Graphisme 4">
              <a:extLst>
                <a:ext uri="{FF2B5EF4-FFF2-40B4-BE49-F238E27FC236}">
                  <a16:creationId xmlns:a16="http://schemas.microsoft.com/office/drawing/2014/main" id="{C3B983FC-FFFB-72DC-76ED-D5B4822D9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5259" y="450169"/>
              <a:ext cx="782641" cy="812743"/>
            </a:xfrm>
            <a:prstGeom prst="rect">
              <a:avLst/>
            </a:prstGeom>
          </p:spPr>
        </p:pic>
        <p:pic>
          <p:nvPicPr>
            <p:cNvPr id="8" name="Graphisme 7">
              <a:extLst>
                <a:ext uri="{FF2B5EF4-FFF2-40B4-BE49-F238E27FC236}">
                  <a16:creationId xmlns:a16="http://schemas.microsoft.com/office/drawing/2014/main" id="{314DFC72-C039-4990-8FBE-CD9655DD6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52117" flipH="1">
              <a:off x="8490839" y="413500"/>
              <a:ext cx="782641" cy="812743"/>
            </a:xfrm>
            <a:prstGeom prst="rect">
              <a:avLst/>
            </a:prstGeom>
          </p:spPr>
        </p:pic>
        <p:pic>
          <p:nvPicPr>
            <p:cNvPr id="9" name="Graphisme 8">
              <a:extLst>
                <a:ext uri="{FF2B5EF4-FFF2-40B4-BE49-F238E27FC236}">
                  <a16:creationId xmlns:a16="http://schemas.microsoft.com/office/drawing/2014/main" id="{4C9D146A-74DD-B2C2-3952-AFC3A7AE5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566579">
              <a:off x="11156191" y="3188887"/>
              <a:ext cx="543582" cy="564489"/>
            </a:xfrm>
            <a:prstGeom prst="rect">
              <a:avLst/>
            </a:prstGeom>
          </p:spPr>
        </p:pic>
      </p:grpSp>
    </p:spTree>
    <p:extLst>
      <p:ext uri="{BB962C8B-B14F-4D97-AF65-F5344CB8AC3E}">
        <p14:creationId xmlns:p14="http://schemas.microsoft.com/office/powerpoint/2010/main" val="18768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ectangle arrondi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rtlCol="0" anchor="b" anchorCtr="0">
            <a:normAutofit/>
          </a:bodyPr>
          <a:lstStyle>
            <a:lvl1pPr algn="ctr">
              <a:defRPr sz="3600"/>
            </a:lvl1pPr>
          </a:lstStyle>
          <a:p>
            <a:pPr rtl="0"/>
            <a:r>
              <a:rPr lang="fr-FR"/>
              <a:t>Modifiez le style du titre</a:t>
            </a:r>
            <a:endParaRPr lang="fr"/>
          </a:p>
        </p:txBody>
      </p:sp>
      <p:sp>
        <p:nvSpPr>
          <p:cNvPr id="3" name="Espace réservé du contenu 2">
            <a:extLst>
              <a:ext uri="{FF2B5EF4-FFF2-40B4-BE49-F238E27FC236}">
                <a16:creationId xmlns:a16="http://schemas.microsoft.com/office/drawing/2014/main" id="{4F14DA03-155B-0EEF-AE9A-B3002ECE64CB}"/>
              </a:ext>
            </a:extLst>
          </p:cNvPr>
          <p:cNvSpPr>
            <a:spLocks noGrp="1"/>
          </p:cNvSpPr>
          <p:nvPr>
            <p:ph idx="14"/>
          </p:nvPr>
        </p:nvSpPr>
        <p:spPr>
          <a:xfrm>
            <a:off x="841248" y="2377440"/>
            <a:ext cx="10515600" cy="3657600"/>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spTree>
    <p:extLst>
      <p:ext uri="{BB962C8B-B14F-4D97-AF65-F5344CB8AC3E}">
        <p14:creationId xmlns:p14="http://schemas.microsoft.com/office/powerpoint/2010/main" val="310554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 photo">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731520" y="2560320"/>
            <a:ext cx="6400800" cy="3657600"/>
          </a:xfrm>
        </p:spPr>
        <p:txBody>
          <a:bodyPr rtlCol="0" anchor="b">
            <a:normAutofit/>
          </a:bodyPr>
          <a:lstStyle>
            <a:lvl1pPr algn="l">
              <a:defRPr sz="4800"/>
            </a:lvl1pPr>
          </a:lstStyle>
          <a:p>
            <a:pPr rtl="0"/>
            <a:r>
              <a:rPr lang="fr-FR"/>
              <a:t>Modifiez le style du titre</a:t>
            </a:r>
            <a:endParaRPr lang="fr"/>
          </a:p>
        </p:txBody>
      </p:sp>
      <p:sp>
        <p:nvSpPr>
          <p:cNvPr id="10" name="Espace réservé à l'image 9">
            <a:extLst>
              <a:ext uri="{FF2B5EF4-FFF2-40B4-BE49-F238E27FC236}">
                <a16:creationId xmlns:a16="http://schemas.microsoft.com/office/drawing/2014/main" id="{E805F030-D6EA-F6A3-3B68-7FD969DD8F65}"/>
              </a:ext>
            </a:extLst>
          </p:cNvPr>
          <p:cNvSpPr>
            <a:spLocks noGrp="1"/>
          </p:cNvSpPr>
          <p:nvPr>
            <p:ph type="pic" sz="quarter" idx="13"/>
          </p:nvPr>
        </p:nvSpPr>
        <p:spPr>
          <a:xfrm>
            <a:off x="7415784"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rtlCol="0">
            <a:noAutofit/>
          </a:bodyPr>
          <a:lstStyle>
            <a:lvl1pPr marL="0" indent="0">
              <a:buNone/>
              <a:defRPr/>
            </a:lvl1pPr>
          </a:lstStyle>
          <a:p>
            <a:pPr rtl="0"/>
            <a:r>
              <a:rPr lang="fr-FR"/>
              <a:t>Cliquez sur l'icône pour ajouter une image</a:t>
            </a:r>
            <a:endParaRPr lang="en-US" dirty="0"/>
          </a:p>
        </p:txBody>
      </p:sp>
      <p:grpSp>
        <p:nvGrpSpPr>
          <p:cNvPr id="4" name="Groupe 3">
            <a:extLst>
              <a:ext uri="{FF2B5EF4-FFF2-40B4-BE49-F238E27FC236}">
                <a16:creationId xmlns:a16="http://schemas.microsoft.com/office/drawing/2014/main" id="{D2EFE84E-0920-FAF1-6CA8-DC5A96D2F870}"/>
              </a:ext>
            </a:extLst>
          </p:cNvPr>
          <p:cNvGrpSpPr/>
          <p:nvPr userDrawn="1"/>
        </p:nvGrpSpPr>
        <p:grpSpPr>
          <a:xfrm rot="15816438">
            <a:off x="615660" y="629558"/>
            <a:ext cx="1484669" cy="1452524"/>
            <a:chOff x="5437042" y="654465"/>
            <a:chExt cx="1484669" cy="1452524"/>
          </a:xfrm>
        </p:grpSpPr>
        <p:pic>
          <p:nvPicPr>
            <p:cNvPr id="19" name="Graphisme 18">
              <a:extLst>
                <a:ext uri="{FF2B5EF4-FFF2-40B4-BE49-F238E27FC236}">
                  <a16:creationId xmlns:a16="http://schemas.microsoft.com/office/drawing/2014/main" id="{E01DCE20-09C5-0306-8775-265D4CF977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939004">
              <a:off x="5444492" y="657537"/>
              <a:ext cx="387385" cy="402285"/>
            </a:xfrm>
            <a:prstGeom prst="rect">
              <a:avLst/>
            </a:prstGeom>
          </p:spPr>
        </p:pic>
        <p:pic>
          <p:nvPicPr>
            <p:cNvPr id="20" name="Graphisme 19">
              <a:extLst>
                <a:ext uri="{FF2B5EF4-FFF2-40B4-BE49-F238E27FC236}">
                  <a16:creationId xmlns:a16="http://schemas.microsoft.com/office/drawing/2014/main" id="{92584158-AAE2-FED3-948E-78EE07EE2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194546">
              <a:off x="6479159" y="654465"/>
              <a:ext cx="442552" cy="459573"/>
            </a:xfrm>
            <a:prstGeom prst="rect">
              <a:avLst/>
            </a:prstGeom>
          </p:spPr>
        </p:pic>
        <p:pic>
          <p:nvPicPr>
            <p:cNvPr id="21" name="Graphisme 20">
              <a:extLst>
                <a:ext uri="{FF2B5EF4-FFF2-40B4-BE49-F238E27FC236}">
                  <a16:creationId xmlns:a16="http://schemas.microsoft.com/office/drawing/2014/main" id="{722E4E58-0AB1-23E3-BD3F-B997103B9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5989">
              <a:off x="5893647" y="1267000"/>
              <a:ext cx="808878" cy="839989"/>
            </a:xfrm>
            <a:prstGeom prst="rect">
              <a:avLst/>
            </a:prstGeom>
          </p:spPr>
        </p:pic>
      </p:grpSp>
    </p:spTree>
    <p:extLst>
      <p:ext uri="{BB962C8B-B14F-4D97-AF65-F5344CB8AC3E}">
        <p14:creationId xmlns:p14="http://schemas.microsoft.com/office/powerpoint/2010/main" val="110171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04">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rtlCol="0" anchor="b" anchorCtr="0">
            <a:normAutofit/>
          </a:bodyPr>
          <a:lstStyle>
            <a:lvl1pPr algn="l">
              <a:defRPr sz="3600"/>
            </a:lvl1pPr>
          </a:lstStyle>
          <a:p>
            <a:pPr rtl="0"/>
            <a:r>
              <a:rPr lang="fr-FR"/>
              <a:t>Modifiez le style du titre</a:t>
            </a:r>
            <a:endParaRPr lang="fr"/>
          </a:p>
        </p:txBody>
      </p:sp>
      <p:sp>
        <p:nvSpPr>
          <p:cNvPr id="10" name="Espace réservé du contenu 2">
            <a:extLst>
              <a:ext uri="{FF2B5EF4-FFF2-40B4-BE49-F238E27FC236}">
                <a16:creationId xmlns:a16="http://schemas.microsoft.com/office/drawing/2014/main" id="{CBBE321C-2EF3-1AF9-6D78-453D4F3CC11E}"/>
              </a:ext>
            </a:extLst>
          </p:cNvPr>
          <p:cNvSpPr>
            <a:spLocks noGrp="1"/>
          </p:cNvSpPr>
          <p:nvPr>
            <p:ph idx="1"/>
          </p:nvPr>
        </p:nvSpPr>
        <p:spPr>
          <a:xfrm>
            <a:off x="731520" y="2340864"/>
            <a:ext cx="5486400" cy="3749040"/>
          </a:xfrm>
        </p:spPr>
        <p:txBody>
          <a:bodyPr lIns="91440" tIns="45720" rIns="91440" bIns="45720" rtlCol="0" anchor="t" anchorCtr="0"/>
          <a:lstStyle>
            <a:lvl1pPr marL="512064" indent="-512064">
              <a:buClr>
                <a:schemeClr val="tx1"/>
              </a:buClr>
              <a:buSzPct val="100000"/>
              <a:buFont typeface="+mj-lt"/>
              <a:buAutoNum type="arabicPeriod"/>
              <a:defRPr sz="1800"/>
            </a:lvl1pPr>
            <a:lvl2pPr marL="1028700" indent="-342900">
              <a:buClr>
                <a:schemeClr val="tx1"/>
              </a:buClr>
              <a:buSzPct val="100000"/>
              <a:buFont typeface="+mj-lt"/>
              <a:buAutoNum type="alphaLcPeriod"/>
              <a:defRPr sz="1600"/>
            </a:lvl2pPr>
            <a:lvl3pPr marL="1543050" indent="-400050">
              <a:buClr>
                <a:schemeClr val="tx1"/>
              </a:buClr>
              <a:buSzPct val="100000"/>
              <a:buFont typeface="+mj-lt"/>
              <a:buAutoNum type="romanLcPeriod"/>
              <a:defRPr sz="1600"/>
            </a:lvl3pPr>
            <a:lvl4pPr marL="1943100" indent="-342900">
              <a:buClr>
                <a:schemeClr val="tx1"/>
              </a:buClr>
              <a:buSzPct val="100000"/>
              <a:buFont typeface="+mj-lt"/>
              <a:buAutoNum type="arabicParenR"/>
              <a:defRPr sz="1600"/>
            </a:lvl4pPr>
            <a:lvl5pPr marL="2400300" indent="-342900">
              <a:buClr>
                <a:schemeClr val="tx1"/>
              </a:buClr>
              <a:buSzPct val="100000"/>
              <a:buFont typeface="+mj-lt"/>
              <a:buAutoNum type="alphaLcParenR"/>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2" name="Espace réservé du contenu 2">
            <a:extLst>
              <a:ext uri="{FF2B5EF4-FFF2-40B4-BE49-F238E27FC236}">
                <a16:creationId xmlns:a16="http://schemas.microsoft.com/office/drawing/2014/main" id="{D7967943-29F6-8B4F-D85A-3E3BC79F55C3}"/>
              </a:ext>
            </a:extLst>
          </p:cNvPr>
          <p:cNvSpPr>
            <a:spLocks noGrp="1"/>
          </p:cNvSpPr>
          <p:nvPr>
            <p:ph idx="13"/>
          </p:nvPr>
        </p:nvSpPr>
        <p:spPr>
          <a:xfrm>
            <a:off x="6885432" y="2340864"/>
            <a:ext cx="2834640" cy="3840480"/>
          </a:xfrm>
        </p:spPr>
        <p:txBody>
          <a:bodyPr rtlCol="0" anchor="t" anchorCtr="0"/>
          <a:lstStyle>
            <a:lvl1pPr marL="0" indent="0">
              <a:buClr>
                <a:schemeClr val="accent1"/>
              </a:buClr>
              <a:buSzPct val="90000"/>
              <a:buNone/>
              <a:defRPr sz="1800"/>
            </a:lvl1pPr>
            <a:lvl2pPr marL="457200" indent="-228600">
              <a:buClr>
                <a:schemeClr val="accent1"/>
              </a:buClr>
              <a:buSzPct val="90000"/>
              <a:defRPr sz="1600"/>
            </a:lvl2pPr>
            <a:lvl3pPr marL="914400" indent="-228600">
              <a:buClr>
                <a:schemeClr val="accent1"/>
              </a:buClr>
              <a:buSzPct val="90000"/>
              <a:defRPr sz="1600"/>
            </a:lvl3pPr>
            <a:lvl4pPr marL="13716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cxnSp>
        <p:nvCxnSpPr>
          <p:cNvPr id="3" name="Connecteur droit 2">
            <a:extLst>
              <a:ext uri="{FF2B5EF4-FFF2-40B4-BE49-F238E27FC236}">
                <a16:creationId xmlns:a16="http://schemas.microsoft.com/office/drawing/2014/main" id="{7ED4B7AC-0A74-D081-4126-7D5BB0DF978A}"/>
              </a:ext>
            </a:extLst>
          </p:cNvPr>
          <p:cNvCxnSpPr/>
          <p:nvPr userDrawn="1"/>
        </p:nvCxnSpPr>
        <p:spPr>
          <a:xfrm>
            <a:off x="6478854"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pic>
        <p:nvPicPr>
          <p:cNvPr id="4" name="Graphisme 3">
            <a:extLst>
              <a:ext uri="{FF2B5EF4-FFF2-40B4-BE49-F238E27FC236}">
                <a16:creationId xmlns:a16="http://schemas.microsoft.com/office/drawing/2014/main" id="{B193C94A-0AB2-B395-E722-487D1EB8AC5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9293"/>
          <a:stretch/>
        </p:blipFill>
        <p:spPr>
          <a:xfrm rot="16200000">
            <a:off x="9209319" y="2954216"/>
            <a:ext cx="3351115" cy="1371600"/>
          </a:xfrm>
          <a:prstGeom prst="rect">
            <a:avLst/>
          </a:prstGeom>
        </p:spPr>
      </p:pic>
      <p:pic>
        <p:nvPicPr>
          <p:cNvPr id="11" name="Graphisme 10">
            <a:extLst>
              <a:ext uri="{FF2B5EF4-FFF2-40B4-BE49-F238E27FC236}">
                <a16:creationId xmlns:a16="http://schemas.microsoft.com/office/drawing/2014/main" id="{B79E72A1-BF08-EE06-7D8C-4AA04F7849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5533699" flipH="1">
            <a:off x="10582146" y="593463"/>
            <a:ext cx="831783" cy="863775"/>
          </a:xfrm>
          <a:prstGeom prst="rect">
            <a:avLst/>
          </a:prstGeom>
        </p:spPr>
      </p:pic>
      <p:pic>
        <p:nvPicPr>
          <p:cNvPr id="13" name="Graphisme 12">
            <a:extLst>
              <a:ext uri="{FF2B5EF4-FFF2-40B4-BE49-F238E27FC236}">
                <a16:creationId xmlns:a16="http://schemas.microsoft.com/office/drawing/2014/main" id="{73A906E1-E32B-5A1F-2D56-B49187E0F2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066301" flipH="1" flipV="1">
            <a:off x="10582146" y="5416335"/>
            <a:ext cx="831783" cy="863775"/>
          </a:xfrm>
          <a:prstGeom prst="rect">
            <a:avLst/>
          </a:prstGeom>
        </p:spPr>
      </p:pic>
    </p:spTree>
    <p:extLst>
      <p:ext uri="{BB962C8B-B14F-4D97-AF65-F5344CB8AC3E}">
        <p14:creationId xmlns:p14="http://schemas.microsoft.com/office/powerpoint/2010/main" val="241578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04">
    <p:bg>
      <p:bgPr>
        <a:solidFill>
          <a:schemeClr val="accent4">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B4A504C4-F594-8A14-20FD-71ABDA846B4B}"/>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5303520" cy="4023360"/>
          </a:xfrm>
        </p:spPr>
        <p:txBody>
          <a:bodyPr lIns="0" rIns="0" rtlCol="0">
            <a:normAutofit/>
          </a:bodyPr>
          <a:lstStyle>
            <a:lvl1pPr algn="ctr">
              <a:defRPr sz="4600"/>
            </a:lvl1pPr>
          </a:lstStyle>
          <a:p>
            <a:pPr rtl="0"/>
            <a:r>
              <a:rPr lang="fr-FR"/>
              <a:t>Modifiez le style du titre</a:t>
            </a:r>
            <a:endParaRPr lang="en-US" dirty="0"/>
          </a:p>
        </p:txBody>
      </p:sp>
      <p:sp>
        <p:nvSpPr>
          <p:cNvPr id="3" name="Espace réservé du contenu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rtlCol="0" anchor="ctr" anchorCtr="0"/>
          <a:lstStyle>
            <a:lvl1pPr marL="0" indent="0">
              <a:buNone/>
              <a:defRPr sz="20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pic>
        <p:nvPicPr>
          <p:cNvPr id="7" name="Graphisme 6">
            <a:extLst>
              <a:ext uri="{FF2B5EF4-FFF2-40B4-BE49-F238E27FC236}">
                <a16:creationId xmlns:a16="http://schemas.microsoft.com/office/drawing/2014/main" id="{4EECEFCD-B1A9-DF64-DD0A-FB2E7AE95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98573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ectangle arrondi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4937760" cy="4023360"/>
          </a:xfrm>
        </p:spPr>
        <p:txBody>
          <a:bodyPr lIns="0" tIns="0" rIns="0" bIns="0" rtlCol="0">
            <a:normAutofit/>
          </a:bodyPr>
          <a:lstStyle>
            <a:lvl1pPr algn="ctr">
              <a:defRPr sz="3600"/>
            </a:lvl1pPr>
          </a:lstStyle>
          <a:p>
            <a:pPr rtl="0"/>
            <a:r>
              <a:rPr lang="fr-FR"/>
              <a:t>Modifiez le style du titre</a:t>
            </a:r>
            <a:endParaRPr lang="fr"/>
          </a:p>
        </p:txBody>
      </p:sp>
      <p:sp>
        <p:nvSpPr>
          <p:cNvPr id="3" name="Espace réservé du contenu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rtlCol="0"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Date de l'espace réservé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5" name="Pied de page Espace réservé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p>
            <a:pPr rtl="0"/>
            <a:endParaRPr lang="en-US" dirty="0"/>
          </a:p>
        </p:txBody>
      </p:sp>
      <p:sp>
        <p:nvSpPr>
          <p:cNvPr id="6" name="Espace réservé du numéro de diapositive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pic>
        <p:nvPicPr>
          <p:cNvPr id="8" name="Graphisme 7">
            <a:extLst>
              <a:ext uri="{FF2B5EF4-FFF2-40B4-BE49-F238E27FC236}">
                <a16:creationId xmlns:a16="http://schemas.microsoft.com/office/drawing/2014/main" id="{14A4B7E5-B9DF-4656-97A9-2E604E49E2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17712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 sous-titre">
    <p:spTree>
      <p:nvGrpSpPr>
        <p:cNvPr id="1" name=""/>
        <p:cNvGrpSpPr/>
        <p:nvPr/>
      </p:nvGrpSpPr>
      <p:grpSpPr>
        <a:xfrm>
          <a:off x="0" y="0"/>
          <a:ext cx="0" cy="0"/>
          <a:chOff x="0" y="0"/>
          <a:chExt cx="0" cy="0"/>
        </a:xfrm>
      </p:grpSpPr>
      <p:sp>
        <p:nvSpPr>
          <p:cNvPr id="7" name="Rectangle arrondi 6">
            <a:extLst>
              <a:ext uri="{FF2B5EF4-FFF2-40B4-BE49-F238E27FC236}">
                <a16:creationId xmlns:a16="http://schemas.microsoft.com/office/drawing/2014/main" id="{F60195EE-CFED-7B58-C5A5-E6E1E87B304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rtlCol="0" anchor="b">
            <a:normAutofit/>
          </a:bodyPr>
          <a:lstStyle>
            <a:lvl1pPr algn="l">
              <a:defRPr sz="4800"/>
            </a:lvl1pPr>
          </a:lstStyle>
          <a:p>
            <a:pPr rtl="0"/>
            <a:r>
              <a:rPr lang="fr-FR"/>
              <a:t>Modifiez le style du titre</a:t>
            </a:r>
            <a:endParaRPr lang="fr"/>
          </a:p>
        </p:txBody>
      </p:sp>
      <p:sp>
        <p:nvSpPr>
          <p:cNvPr id="3" name="Sous-titr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9144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
          </a:p>
        </p:txBody>
      </p:sp>
      <p:grpSp>
        <p:nvGrpSpPr>
          <p:cNvPr id="16" name="Groupe 15">
            <a:extLst>
              <a:ext uri="{FF2B5EF4-FFF2-40B4-BE49-F238E27FC236}">
                <a16:creationId xmlns:a16="http://schemas.microsoft.com/office/drawing/2014/main" id="{33E18BAB-7B25-780A-BE65-350200AA4D7A}"/>
              </a:ext>
            </a:extLst>
          </p:cNvPr>
          <p:cNvGrpSpPr/>
          <p:nvPr userDrawn="1"/>
        </p:nvGrpSpPr>
        <p:grpSpPr>
          <a:xfrm>
            <a:off x="577213" y="507265"/>
            <a:ext cx="3844662" cy="3928902"/>
            <a:chOff x="797347" y="638844"/>
            <a:chExt cx="3729519" cy="3811236"/>
          </a:xfrm>
        </p:grpSpPr>
        <p:sp>
          <p:nvSpPr>
            <p:cNvPr id="13" name="Ovale 12">
              <a:extLst>
                <a:ext uri="{FF2B5EF4-FFF2-40B4-BE49-F238E27FC236}">
                  <a16:creationId xmlns:a16="http://schemas.microsoft.com/office/drawing/2014/main" id="{8D24158F-3B6B-E5FD-893D-E161110F443C}"/>
                </a:ext>
              </a:extLst>
            </p:cNvPr>
            <p:cNvSpPr/>
            <p:nvPr/>
          </p:nvSpPr>
          <p:spPr>
            <a:xfrm>
              <a:off x="1285729" y="1158795"/>
              <a:ext cx="2771335" cy="27713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15" name="Graphisme 14">
              <a:extLst>
                <a:ext uri="{FF2B5EF4-FFF2-40B4-BE49-F238E27FC236}">
                  <a16:creationId xmlns:a16="http://schemas.microsoft.com/office/drawing/2014/main" id="{55E909EE-5132-14BC-E20E-412B591A61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6138">
              <a:off x="797347" y="2793821"/>
              <a:ext cx="2505773" cy="1422196"/>
            </a:xfrm>
            <a:prstGeom prst="rect">
              <a:avLst/>
            </a:prstGeom>
          </p:spPr>
        </p:pic>
        <p:pic>
          <p:nvPicPr>
            <p:cNvPr id="12" name="Graphisme 11">
              <a:extLst>
                <a:ext uri="{FF2B5EF4-FFF2-40B4-BE49-F238E27FC236}">
                  <a16:creationId xmlns:a16="http://schemas.microsoft.com/office/drawing/2014/main" id="{B6888180-4AC6-A959-2940-10BF0CA404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926" y="638844"/>
              <a:ext cx="3710940" cy="3811236"/>
            </a:xfrm>
            <a:prstGeom prst="rect">
              <a:avLst/>
            </a:prstGeom>
          </p:spPr>
        </p:pic>
      </p:grpSp>
    </p:spTree>
    <p:extLst>
      <p:ext uri="{BB962C8B-B14F-4D97-AF65-F5344CB8AC3E}">
        <p14:creationId xmlns:p14="http://schemas.microsoft.com/office/powerpoint/2010/main" val="152822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ectangle arrondi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8" name="Graphisme 7">
            <a:extLst>
              <a:ext uri="{FF2B5EF4-FFF2-40B4-BE49-F238E27FC236}">
                <a16:creationId xmlns:a16="http://schemas.microsoft.com/office/drawing/2014/main" id="{7FE40C8E-7A79-6285-A56D-54B714BE56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639420" y="731520"/>
            <a:ext cx="10913161" cy="1371600"/>
          </a:xfrm>
          <a:prstGeom prst="rect">
            <a:avLst/>
          </a:prstGeom>
        </p:spPr>
      </p:pic>
      <p:sp>
        <p:nvSpPr>
          <p:cNvPr id="9" name="Titre 1">
            <a:extLst>
              <a:ext uri="{FF2B5EF4-FFF2-40B4-BE49-F238E27FC236}">
                <a16:creationId xmlns:a16="http://schemas.microsoft.com/office/drawing/2014/main" id="{3258B21D-A539-48D1-461B-7C16E045AD38}"/>
              </a:ext>
            </a:extLst>
          </p:cNvPr>
          <p:cNvSpPr>
            <a:spLocks noGrp="1"/>
          </p:cNvSpPr>
          <p:nvPr>
            <p:ph type="title"/>
          </p:nvPr>
        </p:nvSpPr>
        <p:spPr>
          <a:xfrm>
            <a:off x="731520" y="2203704"/>
            <a:ext cx="4937760" cy="4023360"/>
          </a:xfrm>
        </p:spPr>
        <p:txBody>
          <a:bodyPr lIns="0" tIns="0" rIns="0" bIns="0" rtlCol="0">
            <a:normAutofit/>
          </a:bodyPr>
          <a:lstStyle>
            <a:lvl1pPr algn="ctr">
              <a:defRPr sz="3600"/>
            </a:lvl1pPr>
          </a:lstStyle>
          <a:p>
            <a:pPr rtl="0"/>
            <a:r>
              <a:rPr lang="fr-FR"/>
              <a:t>Modifiez le style du titre</a:t>
            </a:r>
            <a:endParaRPr lang="fr"/>
          </a:p>
        </p:txBody>
      </p:sp>
      <p:sp>
        <p:nvSpPr>
          <p:cNvPr id="10" name="Espace réservé du contenu 2">
            <a:extLst>
              <a:ext uri="{FF2B5EF4-FFF2-40B4-BE49-F238E27FC236}">
                <a16:creationId xmlns:a16="http://schemas.microsoft.com/office/drawing/2014/main" id="{81D1FCDB-AFA4-5977-8DBB-07E6F6BDDFC6}"/>
              </a:ext>
            </a:extLst>
          </p:cNvPr>
          <p:cNvSpPr>
            <a:spLocks noGrp="1"/>
          </p:cNvSpPr>
          <p:nvPr>
            <p:ph idx="1"/>
          </p:nvPr>
        </p:nvSpPr>
        <p:spPr>
          <a:xfrm>
            <a:off x="6099048" y="2203704"/>
            <a:ext cx="5303520" cy="4023360"/>
          </a:xfrm>
        </p:spPr>
        <p:txBody>
          <a:bodyPr rtlCol="0"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Tree>
    <p:extLst>
      <p:ext uri="{BB962C8B-B14F-4D97-AF65-F5344CB8AC3E}">
        <p14:creationId xmlns:p14="http://schemas.microsoft.com/office/powerpoint/2010/main" val="375245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 sous-titre + image">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rtlCol="0" anchor="b">
            <a:normAutofit/>
          </a:bodyPr>
          <a:lstStyle>
            <a:lvl1pPr algn="l">
              <a:defRPr sz="4800"/>
            </a:lvl1pPr>
          </a:lstStyle>
          <a:p>
            <a:pPr rtl="0"/>
            <a:r>
              <a:rPr lang="fr-FR"/>
              <a:t>Modifiez le style du titre</a:t>
            </a:r>
            <a:endParaRPr lang="fr"/>
          </a:p>
        </p:txBody>
      </p:sp>
      <p:sp>
        <p:nvSpPr>
          <p:cNvPr id="3" name="Sous-titr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731520"/>
          </a:xfrm>
        </p:spPr>
        <p:txBody>
          <a:bodyPr rtlCol="0">
            <a:normAutofit/>
          </a:bodyPr>
          <a:lstStyle>
            <a:lvl1pPr marL="0" indent="0" algn="l">
              <a:spcBef>
                <a:spcPts val="0"/>
              </a:spcBef>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
          </a:p>
        </p:txBody>
      </p:sp>
      <p:sp>
        <p:nvSpPr>
          <p:cNvPr id="10" name="Espace réservé à l'image 9">
            <a:extLst>
              <a:ext uri="{FF2B5EF4-FFF2-40B4-BE49-F238E27FC236}">
                <a16:creationId xmlns:a16="http://schemas.microsoft.com/office/drawing/2014/main" id="{E805F030-D6EA-F6A3-3B68-7FD969DD8F65}"/>
              </a:ext>
            </a:extLst>
          </p:cNvPr>
          <p:cNvSpPr>
            <a:spLocks noGrp="1"/>
          </p:cNvSpPr>
          <p:nvPr>
            <p:ph type="pic" sz="quarter" idx="13"/>
          </p:nvPr>
        </p:nvSpPr>
        <p:spPr>
          <a:xfrm>
            <a:off x="731520"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rtlCol="0">
            <a:noAutofit/>
          </a:bodyPr>
          <a:lstStyle>
            <a:lvl1pPr marL="0" indent="0">
              <a:buNone/>
              <a:defRPr/>
            </a:lvl1pPr>
          </a:lstStyle>
          <a:p>
            <a:pPr rtl="0"/>
            <a:r>
              <a:rPr lang="fr-FR"/>
              <a:t>Cliquez sur l'icône pour ajouter une image</a:t>
            </a:r>
            <a:endParaRPr lang="en-US" dirty="0"/>
          </a:p>
        </p:txBody>
      </p:sp>
      <p:grpSp>
        <p:nvGrpSpPr>
          <p:cNvPr id="12" name="Groupe 11">
            <a:extLst>
              <a:ext uri="{FF2B5EF4-FFF2-40B4-BE49-F238E27FC236}">
                <a16:creationId xmlns:a16="http://schemas.microsoft.com/office/drawing/2014/main" id="{C9159AF6-DC73-3F3B-4DE1-FF96E102AD91}"/>
              </a:ext>
            </a:extLst>
          </p:cNvPr>
          <p:cNvGrpSpPr/>
          <p:nvPr userDrawn="1"/>
        </p:nvGrpSpPr>
        <p:grpSpPr>
          <a:xfrm>
            <a:off x="5151782" y="718837"/>
            <a:ext cx="6448714" cy="1109963"/>
            <a:chOff x="5151782" y="718837"/>
            <a:chExt cx="6448714" cy="1109963"/>
          </a:xfrm>
        </p:grpSpPr>
        <p:pic>
          <p:nvPicPr>
            <p:cNvPr id="11" name="Graphisme 10">
              <a:extLst>
                <a:ext uri="{FF2B5EF4-FFF2-40B4-BE49-F238E27FC236}">
                  <a16:creationId xmlns:a16="http://schemas.microsoft.com/office/drawing/2014/main" id="{FF27E39F-E57E-E1BA-1D9F-200F07AF3D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3966" r="30980"/>
            <a:stretch/>
          </p:blipFill>
          <p:spPr>
            <a:xfrm flipV="1">
              <a:off x="5151782" y="731520"/>
              <a:ext cx="3060401" cy="1097280"/>
            </a:xfrm>
            <a:prstGeom prst="rect">
              <a:avLst/>
            </a:prstGeom>
          </p:spPr>
        </p:pic>
        <p:pic>
          <p:nvPicPr>
            <p:cNvPr id="13" name="Graphisme 12">
              <a:extLst>
                <a:ext uri="{FF2B5EF4-FFF2-40B4-BE49-F238E27FC236}">
                  <a16:creationId xmlns:a16="http://schemas.microsoft.com/office/drawing/2014/main" id="{AE6E711D-4BC1-A8B6-96F6-4D100948DDC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374"/>
            <a:stretch/>
          </p:blipFill>
          <p:spPr>
            <a:xfrm flipV="1">
              <a:off x="8752114" y="731520"/>
              <a:ext cx="2848382" cy="1097280"/>
            </a:xfrm>
            <a:prstGeom prst="rect">
              <a:avLst/>
            </a:prstGeom>
          </p:spPr>
        </p:pic>
        <p:pic>
          <p:nvPicPr>
            <p:cNvPr id="14" name="Graphique 13">
              <a:extLst>
                <a:ext uri="{FF2B5EF4-FFF2-40B4-BE49-F238E27FC236}">
                  <a16:creationId xmlns:a16="http://schemas.microsoft.com/office/drawing/2014/main" id="{2966DB51-3326-B7CD-79CC-419B0BAA4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01933">
              <a:off x="8148575" y="718837"/>
              <a:ext cx="716638" cy="744201"/>
            </a:xfrm>
            <a:prstGeom prst="rect">
              <a:avLst/>
            </a:prstGeom>
          </p:spPr>
        </p:pic>
      </p:grpSp>
    </p:spTree>
    <p:extLst>
      <p:ext uri="{BB962C8B-B14F-4D97-AF65-F5344CB8AC3E}">
        <p14:creationId xmlns:p14="http://schemas.microsoft.com/office/powerpoint/2010/main" val="197609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rtlCol="0" anchor="b" anchorCtr="0">
            <a:normAutofit/>
          </a:bodyPr>
          <a:lstStyle>
            <a:lvl1pPr algn="ctr">
              <a:defRPr sz="3600"/>
            </a:lvl1pPr>
          </a:lstStyle>
          <a:p>
            <a:pPr rtl="0"/>
            <a:r>
              <a:rPr lang="fr-FR"/>
              <a:t>Modifiez le style du titre</a:t>
            </a:r>
            <a:endParaRPr lang="fr"/>
          </a:p>
        </p:txBody>
      </p:sp>
      <p:sp>
        <p:nvSpPr>
          <p:cNvPr id="10" name="Espace réservé du contenu 2">
            <a:extLst>
              <a:ext uri="{FF2B5EF4-FFF2-40B4-BE49-F238E27FC236}">
                <a16:creationId xmlns:a16="http://schemas.microsoft.com/office/drawing/2014/main" id="{CBBE321C-2EF3-1AF9-6D78-453D4F3CC11E}"/>
              </a:ext>
            </a:extLst>
          </p:cNvPr>
          <p:cNvSpPr>
            <a:spLocks noGrp="1"/>
          </p:cNvSpPr>
          <p:nvPr>
            <p:ph idx="1"/>
          </p:nvPr>
        </p:nvSpPr>
        <p:spPr>
          <a:xfrm>
            <a:off x="749808" y="2340864"/>
            <a:ext cx="3849624" cy="3840480"/>
          </a:xfrm>
        </p:spPr>
        <p:txBody>
          <a:bodyPr lIns="0" tIns="0" rIns="0" bIns="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4" name="Espace réservé du texte 13">
            <a:extLst>
              <a:ext uri="{FF2B5EF4-FFF2-40B4-BE49-F238E27FC236}">
                <a16:creationId xmlns:a16="http://schemas.microsoft.com/office/drawing/2014/main" id="{C7F250DD-8A39-BA2C-52AA-D45675F76B14}"/>
              </a:ext>
            </a:extLst>
          </p:cNvPr>
          <p:cNvSpPr>
            <a:spLocks noGrp="1"/>
          </p:cNvSpPr>
          <p:nvPr>
            <p:ph type="body" sz="quarter" idx="14"/>
          </p:nvPr>
        </p:nvSpPr>
        <p:spPr>
          <a:xfrm>
            <a:off x="5549900" y="2341563"/>
            <a:ext cx="5815584" cy="452437"/>
          </a:xfrm>
        </p:spPr>
        <p:txBody>
          <a:bodyPr lIns="0" tIns="0" rIns="0" bIns="0" rtlCol="0">
            <a:noAutofit/>
          </a:bodyPr>
          <a:lstStyle>
            <a:lvl1pPr marL="0" indent="0">
              <a:spcBef>
                <a:spcPts val="0"/>
              </a:spcBef>
              <a:buNone/>
              <a:defRPr sz="1800"/>
            </a:lvl1pPr>
          </a:lstStyle>
          <a:p>
            <a:pPr lvl="0" rtl="0"/>
            <a:r>
              <a:rPr lang="fr-FR"/>
              <a:t>Cliquez pour modifier les styles du texte du masque</a:t>
            </a:r>
          </a:p>
        </p:txBody>
      </p:sp>
      <p:sp>
        <p:nvSpPr>
          <p:cNvPr id="12" name="Espace réservé du contenu 2">
            <a:extLst>
              <a:ext uri="{FF2B5EF4-FFF2-40B4-BE49-F238E27FC236}">
                <a16:creationId xmlns:a16="http://schemas.microsoft.com/office/drawing/2014/main" id="{D7967943-29F6-8B4F-D85A-3E3BC79F55C3}"/>
              </a:ext>
            </a:extLst>
          </p:cNvPr>
          <p:cNvSpPr>
            <a:spLocks noGrp="1"/>
          </p:cNvSpPr>
          <p:nvPr>
            <p:ph idx="13"/>
          </p:nvPr>
        </p:nvSpPr>
        <p:spPr>
          <a:xfrm>
            <a:off x="5550408" y="2794683"/>
            <a:ext cx="5696712" cy="3532965"/>
          </a:xfrm>
        </p:spPr>
        <p:txBody>
          <a:bodyPr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cxnSp>
        <p:nvCxnSpPr>
          <p:cNvPr id="9" name="Connecteur droit 8">
            <a:extLst>
              <a:ext uri="{FF2B5EF4-FFF2-40B4-BE49-F238E27FC236}">
                <a16:creationId xmlns:a16="http://schemas.microsoft.com/office/drawing/2014/main" id="{E8FA209F-9796-B2AD-2E33-AE47DA0240A3}"/>
              </a:ext>
            </a:extLst>
          </p:cNvPr>
          <p:cNvCxnSpPr/>
          <p:nvPr userDrawn="1"/>
        </p:nvCxnSpPr>
        <p:spPr>
          <a:xfrm>
            <a:off x="5043951"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037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 image ">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ectangle arrondi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Titre 1">
            <a:extLst>
              <a:ext uri="{FF2B5EF4-FFF2-40B4-BE49-F238E27FC236}">
                <a16:creationId xmlns:a16="http://schemas.microsoft.com/office/drawing/2014/main" id="{ED119E5E-F8F1-0767-C2E4-4F21FEBDAAFC}"/>
              </a:ext>
            </a:extLst>
          </p:cNvPr>
          <p:cNvSpPr>
            <a:spLocks noGrp="1"/>
          </p:cNvSpPr>
          <p:nvPr>
            <p:ph type="ctrTitle"/>
          </p:nvPr>
        </p:nvSpPr>
        <p:spPr>
          <a:xfrm>
            <a:off x="731520" y="1554480"/>
            <a:ext cx="6400800" cy="2103120"/>
          </a:xfrm>
        </p:spPr>
        <p:txBody>
          <a:bodyPr rtlCol="0" anchor="ctr">
            <a:normAutofit/>
          </a:bodyPr>
          <a:lstStyle>
            <a:lvl1pPr algn="ctr">
              <a:defRPr sz="3600"/>
            </a:lvl1pPr>
          </a:lstStyle>
          <a:p>
            <a:pPr rtl="0"/>
            <a:r>
              <a:rPr lang="fr-FR"/>
              <a:t>Modifiez le style du titre</a:t>
            </a:r>
            <a:endParaRPr lang="fr"/>
          </a:p>
        </p:txBody>
      </p:sp>
      <p:sp>
        <p:nvSpPr>
          <p:cNvPr id="11" name="Espace réservé du contenu 2">
            <a:extLst>
              <a:ext uri="{FF2B5EF4-FFF2-40B4-BE49-F238E27FC236}">
                <a16:creationId xmlns:a16="http://schemas.microsoft.com/office/drawing/2014/main" id="{F48D61E1-F43F-7EC3-A01D-52F8769F1003}"/>
              </a:ext>
            </a:extLst>
          </p:cNvPr>
          <p:cNvSpPr>
            <a:spLocks noGrp="1"/>
          </p:cNvSpPr>
          <p:nvPr>
            <p:ph idx="1"/>
          </p:nvPr>
        </p:nvSpPr>
        <p:spPr>
          <a:xfrm>
            <a:off x="731520" y="3840480"/>
            <a:ext cx="6400800" cy="2286000"/>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10" name="Espace réservé à l'image 9">
            <a:extLst>
              <a:ext uri="{FF2B5EF4-FFF2-40B4-BE49-F238E27FC236}">
                <a16:creationId xmlns:a16="http://schemas.microsoft.com/office/drawing/2014/main" id="{22423177-D8B7-2418-2C26-96BD628397A9}"/>
              </a:ext>
            </a:extLst>
          </p:cNvPr>
          <p:cNvSpPr>
            <a:spLocks noGrp="1"/>
          </p:cNvSpPr>
          <p:nvPr>
            <p:ph type="pic" sz="quarter" idx="13"/>
          </p:nvPr>
        </p:nvSpPr>
        <p:spPr>
          <a:xfrm>
            <a:off x="7580376"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rtlCol="0">
            <a:noAutofit/>
          </a:bodyPr>
          <a:lstStyle>
            <a:lvl1pPr marL="0" indent="0">
              <a:buNone/>
              <a:defRPr/>
            </a:lvl1pPr>
          </a:lstStyle>
          <a:p>
            <a:pPr rtl="0"/>
            <a:r>
              <a:rPr lang="fr-FR"/>
              <a:t>Cliquez sur l'icône pour ajouter une image</a:t>
            </a:r>
            <a:endParaRPr lang="en-US" dirty="0"/>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pic>
        <p:nvPicPr>
          <p:cNvPr id="12" name="Graphisme 11">
            <a:extLst>
              <a:ext uri="{FF2B5EF4-FFF2-40B4-BE49-F238E27FC236}">
                <a16:creationId xmlns:a16="http://schemas.microsoft.com/office/drawing/2014/main" id="{58A9C5B8-2990-93CB-7146-611D366766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2738" r="35243"/>
          <a:stretch/>
        </p:blipFill>
        <p:spPr>
          <a:xfrm>
            <a:off x="740233" y="470266"/>
            <a:ext cx="2562499" cy="1005840"/>
          </a:xfrm>
          <a:prstGeom prst="rect">
            <a:avLst/>
          </a:prstGeom>
        </p:spPr>
      </p:pic>
    </p:spTree>
    <p:extLst>
      <p:ext uri="{BB962C8B-B14F-4D97-AF65-F5344CB8AC3E}">
        <p14:creationId xmlns:p14="http://schemas.microsoft.com/office/powerpoint/2010/main" val="138139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ux contenus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ectangle arrondi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Titre 1">
            <a:extLst>
              <a:ext uri="{FF2B5EF4-FFF2-40B4-BE49-F238E27FC236}">
                <a16:creationId xmlns:a16="http://schemas.microsoft.com/office/drawing/2014/main" id="{35CB646E-623F-ACC0-0BCC-D09DB046C073}"/>
              </a:ext>
            </a:extLst>
          </p:cNvPr>
          <p:cNvSpPr>
            <a:spLocks noGrp="1"/>
          </p:cNvSpPr>
          <p:nvPr>
            <p:ph type="title"/>
          </p:nvPr>
        </p:nvSpPr>
        <p:spPr>
          <a:xfrm>
            <a:off x="731520" y="731520"/>
            <a:ext cx="10698480" cy="1097280"/>
          </a:xfrm>
        </p:spPr>
        <p:txBody>
          <a:bodyPr rtlCol="0" anchor="b" anchorCtr="0">
            <a:normAutofit/>
          </a:bodyPr>
          <a:lstStyle>
            <a:lvl1pPr algn="l">
              <a:defRPr sz="3600"/>
            </a:lvl1pPr>
          </a:lstStyle>
          <a:p>
            <a:pPr rtl="0"/>
            <a:r>
              <a:rPr lang="fr-FR"/>
              <a:t>Modifiez le style du titre</a:t>
            </a:r>
            <a:endParaRPr lang="fr"/>
          </a:p>
        </p:txBody>
      </p:sp>
      <p:sp>
        <p:nvSpPr>
          <p:cNvPr id="3" name="Espace réservé du contenu 2">
            <a:extLst>
              <a:ext uri="{FF2B5EF4-FFF2-40B4-BE49-F238E27FC236}">
                <a16:creationId xmlns:a16="http://schemas.microsoft.com/office/drawing/2014/main" id="{0C813049-5F46-053E-6279-8183259649A6}"/>
              </a:ext>
            </a:extLst>
          </p:cNvPr>
          <p:cNvSpPr>
            <a:spLocks noGrp="1"/>
          </p:cNvSpPr>
          <p:nvPr>
            <p:ph sz="half" idx="1"/>
          </p:nvPr>
        </p:nvSpPr>
        <p:spPr>
          <a:xfrm>
            <a:off x="731520" y="2377440"/>
            <a:ext cx="4846320" cy="2011680"/>
          </a:xfrm>
        </p:spPr>
        <p:txBody>
          <a:bodyPr rtlCol="0"/>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4" name="Espace réservé du contenu 3">
            <a:extLst>
              <a:ext uri="{FF2B5EF4-FFF2-40B4-BE49-F238E27FC236}">
                <a16:creationId xmlns:a16="http://schemas.microsoft.com/office/drawing/2014/main" id="{72DFB03A-367B-9ADA-8071-E22871EC115F}"/>
              </a:ext>
            </a:extLst>
          </p:cNvPr>
          <p:cNvSpPr>
            <a:spLocks noGrp="1"/>
          </p:cNvSpPr>
          <p:nvPr>
            <p:ph sz="half" idx="2"/>
          </p:nvPr>
        </p:nvSpPr>
        <p:spPr>
          <a:xfrm>
            <a:off x="6492240" y="2377440"/>
            <a:ext cx="4846320" cy="2011680"/>
          </a:xfrm>
        </p:spPr>
        <p:txBody>
          <a:bodyPr rtlCol="0"/>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pic>
        <p:nvPicPr>
          <p:cNvPr id="9" name="Graphisme 8">
            <a:extLst>
              <a:ext uri="{FF2B5EF4-FFF2-40B4-BE49-F238E27FC236}">
                <a16:creationId xmlns:a16="http://schemas.microsoft.com/office/drawing/2014/main" id="{AAE407CB-377A-BED8-EF6C-5B5B9D236E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51646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ux contenus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ectangle arrondi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r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rtlCol="0" anchor="b" anchorCtr="0">
            <a:normAutofit/>
          </a:bodyPr>
          <a:lstStyle>
            <a:lvl1pPr algn="l">
              <a:defRPr sz="3600"/>
            </a:lvl1pPr>
          </a:lstStyle>
          <a:p>
            <a:pPr rtl="0"/>
            <a:r>
              <a:rPr lang="fr-FR"/>
              <a:t>Modifiez le style du titre</a:t>
            </a:r>
            <a:endParaRPr lang="fr"/>
          </a:p>
        </p:txBody>
      </p:sp>
      <p:sp>
        <p:nvSpPr>
          <p:cNvPr id="11" name="Espace réservé du contenu 2">
            <a:extLst>
              <a:ext uri="{FF2B5EF4-FFF2-40B4-BE49-F238E27FC236}">
                <a16:creationId xmlns:a16="http://schemas.microsoft.com/office/drawing/2014/main" id="{F48D61E1-F43F-7EC3-A01D-52F8769F1003}"/>
              </a:ext>
            </a:extLst>
          </p:cNvPr>
          <p:cNvSpPr>
            <a:spLocks noGrp="1"/>
          </p:cNvSpPr>
          <p:nvPr>
            <p:ph idx="1"/>
          </p:nvPr>
        </p:nvSpPr>
        <p:spPr>
          <a:xfrm>
            <a:off x="841248" y="2377439"/>
            <a:ext cx="2834640" cy="3657599"/>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p:txBody>
      </p:sp>
      <p:sp>
        <p:nvSpPr>
          <p:cNvPr id="3" name="Espace réservé au contenu 2">
            <a:extLst>
              <a:ext uri="{FF2B5EF4-FFF2-40B4-BE49-F238E27FC236}">
                <a16:creationId xmlns:a16="http://schemas.microsoft.com/office/drawing/2014/main" id="{4F14DA03-155B-0EEF-AE9A-B3002ECE64CB}"/>
              </a:ext>
            </a:extLst>
          </p:cNvPr>
          <p:cNvSpPr>
            <a:spLocks noGrp="1"/>
          </p:cNvSpPr>
          <p:nvPr>
            <p:ph idx="14"/>
          </p:nvPr>
        </p:nvSpPr>
        <p:spPr>
          <a:xfrm>
            <a:off x="4361688" y="2377440"/>
            <a:ext cx="6986016" cy="3657600"/>
          </a:xfrm>
        </p:spPr>
        <p:txBody>
          <a:bodyPr lIns="91440" tIns="45720" rIns="91440" bIns="45720" rtlCol="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Date de l'espace réservé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p>
            <a:pPr rtl="0"/>
            <a:fld id="{D6D8061D-18C3-4F4F-85EF-561633F58754}" type="datetimeFigureOut">
              <a:rPr lang="en-US" smtClean="0"/>
              <a:t>4/23/2025</a:t>
            </a:fld>
            <a:endParaRPr lang="en-US" dirty="0"/>
          </a:p>
        </p:txBody>
      </p:sp>
      <p:sp>
        <p:nvSpPr>
          <p:cNvPr id="6" name="Pied de page Espace réservé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p>
            <a:pPr rtl="0"/>
            <a:endParaRPr lang="en-US" dirty="0"/>
          </a:p>
        </p:txBody>
      </p:sp>
      <p:sp>
        <p:nvSpPr>
          <p:cNvPr id="7" name="Espace réservé du numéro de diapositive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p>
            <a:pPr rtl="0"/>
            <a:fld id="{CBD12358-51D2-46B3-9BDE-DF29528B9454}" type="slidenum">
              <a:rPr lang="en-US" smtClean="0"/>
              <a:t>‹N°›</a:t>
            </a:fld>
            <a:endParaRPr lang="en-US" dirty="0"/>
          </a:p>
        </p:txBody>
      </p:sp>
    </p:spTree>
    <p:extLst>
      <p:ext uri="{BB962C8B-B14F-4D97-AF65-F5344CB8AC3E}">
        <p14:creationId xmlns:p14="http://schemas.microsoft.com/office/powerpoint/2010/main" val="330698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40000"/>
          </a:schemeClr>
        </a:solidFill>
        <a:effectLst/>
      </p:bgPr>
    </p:bg>
    <p:spTree>
      <p:nvGrpSpPr>
        <p:cNvPr id="1" name=""/>
        <p:cNvGrpSpPr/>
        <p:nvPr/>
      </p:nvGrpSpPr>
      <p:grpSpPr>
        <a:xfrm>
          <a:off x="0" y="0"/>
          <a:ext cx="0" cy="0"/>
          <a:chOff x="0" y="0"/>
          <a:chExt cx="0" cy="0"/>
        </a:xfrm>
      </p:grpSpPr>
      <p:sp>
        <p:nvSpPr>
          <p:cNvPr id="2" name="Espace réservé au titre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
              <a:t>Modifiez le style du titre</a:t>
            </a:r>
          </a:p>
        </p:txBody>
      </p:sp>
      <p:sp>
        <p:nvSpPr>
          <p:cNvPr id="3" name="Espace réservé du texte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
              <a:t>Modifiez les styles du texte</a:t>
            </a:r>
          </a:p>
          <a:p>
            <a:pPr lvl="1" rtl="0"/>
            <a:r>
              <a:rPr lang="fr"/>
              <a:t>Deuxième niveau</a:t>
            </a:r>
          </a:p>
          <a:p>
            <a:pPr lvl="2" rtl="0"/>
            <a:r>
              <a:rPr lang="fr"/>
              <a:t>Troisième niveau</a:t>
            </a:r>
          </a:p>
          <a:p>
            <a:pPr lvl="3" rtl="0"/>
            <a:r>
              <a:rPr lang="fr"/>
              <a:t>Quatrième niveau</a:t>
            </a:r>
          </a:p>
          <a:p>
            <a:pPr lvl="4" rtl="0"/>
            <a:r>
              <a:rPr lang="fr"/>
              <a:t>Cinquième niveau</a:t>
            </a:r>
          </a:p>
        </p:txBody>
      </p:sp>
      <p:sp>
        <p:nvSpPr>
          <p:cNvPr id="4" name="Date de l'espace réservé 3">
            <a:extLst>
              <a:ext uri="{FF2B5EF4-FFF2-40B4-BE49-F238E27FC236}">
                <a16:creationId xmlns:a16="http://schemas.microsoft.com/office/drawing/2014/main" id="{65CC2195-E771-AB42-B5A7-7832D8F418C4}"/>
              </a:ext>
            </a:extLst>
          </p:cNvPr>
          <p:cNvSpPr>
            <a:spLocks noGrp="1"/>
          </p:cNvSpPr>
          <p:nvPr>
            <p:ph type="dt" sz="half" idx="2"/>
          </p:nvPr>
        </p:nvSpPr>
        <p:spPr>
          <a:xfrm>
            <a:off x="838200" y="6254339"/>
            <a:ext cx="2743200" cy="228600"/>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pPr rtl="0"/>
            <a:fld id="{906A8E3A-8DBF-0542-BC99-444DCA0CC2C2}" type="datetimeFigureOut">
              <a:rPr lang="en-US" smtClean="0"/>
              <a:pPr rtl="0"/>
              <a:t>4/23/2025</a:t>
            </a:fld>
            <a:endParaRPr lang="en-US" dirty="0"/>
          </a:p>
        </p:txBody>
      </p:sp>
      <p:sp>
        <p:nvSpPr>
          <p:cNvPr id="5" name="Pied de page Espace réservé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254339"/>
            <a:ext cx="4114800" cy="228600"/>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pPr rtl="0"/>
            <a:endParaRPr lang="en-US" dirty="0"/>
          </a:p>
        </p:txBody>
      </p:sp>
      <p:sp>
        <p:nvSpPr>
          <p:cNvPr id="6" name="Espace réservé du numéro de diapositive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254339"/>
            <a:ext cx="416859" cy="228600"/>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pPr rtl="0"/>
            <a:fld id="{A693002F-D6EA-CF48-8F44-2316036B2B87}" type="slidenum">
              <a:rPr lang="en-US" smtClean="0"/>
              <a:pPr/>
              <a:t>‹N°›</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703" r:id="rId2"/>
    <p:sldLayoutId id="2147483695" r:id="rId3"/>
    <p:sldLayoutId id="2147483694" r:id="rId4"/>
    <p:sldLayoutId id="2147483696" r:id="rId5"/>
    <p:sldLayoutId id="2147483704" r:id="rId6"/>
    <p:sldLayoutId id="2147483698" r:id="rId7"/>
    <p:sldLayoutId id="2147483705" r:id="rId8"/>
    <p:sldLayoutId id="2147483706" r:id="rId9"/>
    <p:sldLayoutId id="2147483707" r:id="rId10"/>
    <p:sldLayoutId id="2147483708" r:id="rId11"/>
    <p:sldLayoutId id="2147483709" r:id="rId12"/>
    <p:sldLayoutId id="2147483702" r:id="rId13"/>
  </p:sldLayoutIdLst>
  <p:txStyles>
    <p:titleStyle>
      <a:lvl1pPr algn="l" defTabSz="914400" rtl="0" eaLnBrk="1" latinLnBrk="0" hangingPunct="1">
        <a:lnSpc>
          <a:spcPct val="90000"/>
        </a:lnSpc>
        <a:spcBef>
          <a:spcPct val="0"/>
        </a:spcBef>
        <a:buNone/>
        <a:defRPr sz="2400" b="0" kern="1200" spc="150" baseline="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alpha val="40000"/>
          </a:schemeClr>
        </a:solidFill>
        <a:effectLst/>
      </p:bgPr>
    </p:bg>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3D0CB20F-6AE1-1AD7-2AA5-50FACF083EFD}"/>
              </a:ext>
            </a:extLst>
          </p:cNvPr>
          <p:cNvSpPr>
            <a:spLocks noGrp="1"/>
          </p:cNvSpPr>
          <p:nvPr>
            <p:ph type="ctrTitle"/>
          </p:nvPr>
        </p:nvSpPr>
        <p:spPr>
          <a:xfrm>
            <a:off x="731519" y="1645920"/>
            <a:ext cx="8921931" cy="4572000"/>
          </a:xfrm>
        </p:spPr>
        <p:txBody>
          <a:bodyPr lIns="0" tIns="0" rIns="0" bIns="0" rtlCol="0">
            <a:normAutofit/>
          </a:bodyPr>
          <a:lstStyle/>
          <a:p>
            <a:pPr algn="ctr" rtl="0"/>
            <a:r>
              <a:rPr lang="fr" dirty="0"/>
              <a:t>PLATEforme de missions de bénévolats</a:t>
            </a:r>
          </a:p>
        </p:txBody>
      </p:sp>
      <p:sp>
        <p:nvSpPr>
          <p:cNvPr id="21" name="Sous-titre 20">
            <a:extLst>
              <a:ext uri="{FF2B5EF4-FFF2-40B4-BE49-F238E27FC236}">
                <a16:creationId xmlns:a16="http://schemas.microsoft.com/office/drawing/2014/main" id="{6736B65B-9159-75EE-D968-9BF18FF2DDF0}"/>
              </a:ext>
            </a:extLst>
          </p:cNvPr>
          <p:cNvSpPr>
            <a:spLocks noGrp="1"/>
          </p:cNvSpPr>
          <p:nvPr>
            <p:ph type="subTitle" idx="1"/>
          </p:nvPr>
        </p:nvSpPr>
        <p:spPr>
          <a:xfrm>
            <a:off x="731520" y="731520"/>
            <a:ext cx="6858000" cy="1463040"/>
          </a:xfrm>
        </p:spPr>
        <p:txBody>
          <a:bodyPr lIns="0" tIns="0" rIns="0" bIns="0" rtlCol="0">
            <a:normAutofit/>
          </a:bodyPr>
          <a:lstStyle/>
          <a:p>
            <a:pPr rtl="0"/>
            <a:r>
              <a:rPr lang="fr" dirty="0"/>
              <a:t>Par AIT LAHCEN Achraf</a:t>
            </a:r>
          </a:p>
          <a:p>
            <a:pPr rtl="0"/>
            <a:r>
              <a:rPr lang="fr" dirty="0"/>
              <a:t>        ELJAZOULY Abdessamad</a:t>
            </a:r>
          </a:p>
          <a:p>
            <a:pPr rtl="0"/>
            <a:r>
              <a:rPr lang="fr" dirty="0"/>
              <a:t>        LAFNOUNE Ayman</a:t>
            </a:r>
          </a:p>
        </p:txBody>
      </p:sp>
    </p:spTree>
    <p:extLst>
      <p:ext uri="{BB962C8B-B14F-4D97-AF65-F5344CB8AC3E}">
        <p14:creationId xmlns:p14="http://schemas.microsoft.com/office/powerpoint/2010/main" val="25823196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Conception de l’Application</a:t>
            </a:r>
            <a:endParaRPr lang="fr" dirty="0"/>
          </a:p>
        </p:txBody>
      </p:sp>
    </p:spTree>
    <p:extLst>
      <p:ext uri="{BB962C8B-B14F-4D97-AF65-F5344CB8AC3E}">
        <p14:creationId xmlns:p14="http://schemas.microsoft.com/office/powerpoint/2010/main" val="968835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au contenu 3">
            <a:extLst>
              <a:ext uri="{FF2B5EF4-FFF2-40B4-BE49-F238E27FC236}">
                <a16:creationId xmlns:a16="http://schemas.microsoft.com/office/drawing/2014/main" id="{EE29B928-4F72-F3C1-12C2-E28EA7794684}"/>
              </a:ext>
            </a:extLst>
          </p:cNvPr>
          <p:cNvSpPr>
            <a:spLocks noGrp="1"/>
          </p:cNvSpPr>
          <p:nvPr>
            <p:ph idx="1"/>
          </p:nvPr>
        </p:nvSpPr>
        <p:spPr>
          <a:xfrm>
            <a:off x="731520" y="1985555"/>
            <a:ext cx="6400800" cy="4140926"/>
          </a:xfrm>
        </p:spPr>
        <p:txBody>
          <a:bodyPr rtlCol="0">
            <a:normAutofit/>
          </a:bodyPr>
          <a:lstStyle/>
          <a:p>
            <a:pPr rtl="0"/>
            <a:r>
              <a:rPr lang="fr-FR" sz="2000" dirty="0"/>
              <a:t>L’application est conçue selon l’architecture MVT (Modèle-Vue-Template) de Django, qui favorise une séparation claire des responsabilités et facilite la maintenance du code. Le modèle de données comprendra des modèles tels que Utilisateur (bénévole/association), Mission et Catégorie, avec des relations définies pour assurer la cohérence et l’intégrité des données. </a:t>
            </a:r>
          </a:p>
          <a:p>
            <a:pPr rtl="0"/>
            <a:r>
              <a:rPr lang="fr-FR" sz="2000" dirty="0"/>
              <a:t>Un schéma simplifié de la base de données illustrera les principales tables et leurs relations.</a:t>
            </a:r>
            <a:endParaRPr lang="en-US" sz="2000" dirty="0"/>
          </a:p>
        </p:txBody>
      </p:sp>
      <p:pic>
        <p:nvPicPr>
          <p:cNvPr id="22" name="Espace réservé pour une image  21" descr="Une image contenant texte, Police, capture d’écran, logo&#10;&#10;Description générée automatiquement">
            <a:extLst>
              <a:ext uri="{FF2B5EF4-FFF2-40B4-BE49-F238E27FC236}">
                <a16:creationId xmlns:a16="http://schemas.microsoft.com/office/drawing/2014/main" id="{D5A0B91B-49B8-EF76-BEAB-EB14038D7134}"/>
              </a:ext>
            </a:extLst>
          </p:cNvPr>
          <p:cNvPicPr>
            <a:picLocks noGrp="1" noChangeAspect="1"/>
          </p:cNvPicPr>
          <p:nvPr>
            <p:ph type="pic" sz="quarter" idx="13"/>
          </p:nvPr>
        </p:nvPicPr>
        <p:blipFill>
          <a:blip r:embed="rId2"/>
          <a:srcRect l="15202" r="15202"/>
          <a:stretch>
            <a:fillRect/>
          </a:stretch>
        </p:blipFill>
        <p:spPr>
          <a:xfrm>
            <a:off x="7859268" y="1038498"/>
            <a:ext cx="3561588" cy="5087983"/>
          </a:xfrm>
        </p:spPr>
      </p:pic>
    </p:spTree>
    <p:extLst>
      <p:ext uri="{BB962C8B-B14F-4D97-AF65-F5344CB8AC3E}">
        <p14:creationId xmlns:p14="http://schemas.microsoft.com/office/powerpoint/2010/main" val="27763846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Aspects Techniques</a:t>
            </a:r>
            <a:endParaRPr lang="fr" dirty="0"/>
          </a:p>
        </p:txBody>
      </p:sp>
      <p:pic>
        <p:nvPicPr>
          <p:cNvPr id="10" name="Espace réservé à l'image 9" descr="Une vue sur la montagne à travers des fleurs sur un arbr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731520" y="685800"/>
            <a:ext cx="3840480" cy="5486400"/>
          </a:xfrm>
          <a:solidFill>
            <a:schemeClr val="bg1">
              <a:lumMod val="95000"/>
            </a:schemeClr>
          </a:solidFill>
          <a:ln w="6350">
            <a:noFill/>
          </a:ln>
        </p:spPr>
      </p:pic>
    </p:spTree>
    <p:extLst>
      <p:ext uri="{BB962C8B-B14F-4D97-AF65-F5344CB8AC3E}">
        <p14:creationId xmlns:p14="http://schemas.microsoft.com/office/powerpoint/2010/main" val="3249760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au contenu 1">
            <a:extLst>
              <a:ext uri="{FF2B5EF4-FFF2-40B4-BE49-F238E27FC236}">
                <a16:creationId xmlns:a16="http://schemas.microsoft.com/office/drawing/2014/main" id="{31DAE621-45F5-27DA-0E0F-3961355B2454}"/>
              </a:ext>
            </a:extLst>
          </p:cNvPr>
          <p:cNvSpPr>
            <a:spLocks noGrp="1"/>
          </p:cNvSpPr>
          <p:nvPr>
            <p:ph sz="half" idx="1"/>
          </p:nvPr>
        </p:nvSpPr>
        <p:spPr>
          <a:xfrm>
            <a:off x="653144" y="2647992"/>
            <a:ext cx="5290456" cy="2338251"/>
          </a:xfrm>
        </p:spPr>
        <p:txBody>
          <a:bodyPr rtlCol="0">
            <a:normAutofit/>
          </a:bodyPr>
          <a:lstStyle/>
          <a:p>
            <a:pPr rtl="0"/>
            <a:r>
              <a:rPr lang="fr-FR" dirty="0"/>
              <a:t>Nous utilisons un ensemble de technologies éprouvées pour assurer la robustesse et la performance de la plateforme. Django constitue le cœur du projet, avec sa structure MVT et ses nombreuses fonctionnalités intégrées. Nous utilisons une base de données MySQL pour stocker les données de manière fiable et efficace. </a:t>
            </a:r>
            <a:endParaRPr lang="en-US" dirty="0"/>
          </a:p>
        </p:txBody>
      </p:sp>
      <p:sp>
        <p:nvSpPr>
          <p:cNvPr id="3" name="Espace réservé au contenu 2">
            <a:extLst>
              <a:ext uri="{FF2B5EF4-FFF2-40B4-BE49-F238E27FC236}">
                <a16:creationId xmlns:a16="http://schemas.microsoft.com/office/drawing/2014/main" id="{A72603A6-84E3-3AAA-F04B-23ADA996BAD8}"/>
              </a:ext>
            </a:extLst>
          </p:cNvPr>
          <p:cNvSpPr>
            <a:spLocks noGrp="1"/>
          </p:cNvSpPr>
          <p:nvPr>
            <p:ph sz="half" idx="2"/>
          </p:nvPr>
        </p:nvSpPr>
        <p:spPr>
          <a:xfrm>
            <a:off x="6170505" y="2621866"/>
            <a:ext cx="5290456" cy="2364377"/>
          </a:xfrm>
        </p:spPr>
        <p:txBody>
          <a:bodyPr rtlCol="0">
            <a:normAutofit/>
          </a:bodyPr>
          <a:lstStyle/>
          <a:p>
            <a:pPr rtl="0"/>
            <a:r>
              <a:rPr lang="fr-FR" dirty="0"/>
              <a:t>Django Forms facilite la création et la validation des formulaires, tandis que Django </a:t>
            </a:r>
            <a:r>
              <a:rPr lang="fr-FR" dirty="0" err="1"/>
              <a:t>Authentication</a:t>
            </a:r>
            <a:r>
              <a:rPr lang="fr-FR" dirty="0"/>
              <a:t> assure la gestion sécurisée des utilisateurs. </a:t>
            </a:r>
            <a:r>
              <a:rPr lang="fr-FR" dirty="0" err="1"/>
              <a:t>TailWind</a:t>
            </a:r>
            <a:r>
              <a:rPr lang="fr-FR" dirty="0"/>
              <a:t> est utilisé pour créer une interface utilisateur responsive et agréable, et JavaScript apporte de l’interactivité. Nous avons intégrer aussi  Django REST Framework pour exposer une API pour d’éventuelles applications mobiles.</a:t>
            </a:r>
            <a:endParaRPr lang="en-US" dirty="0"/>
          </a:p>
        </p:txBody>
      </p:sp>
      <p:pic>
        <p:nvPicPr>
          <p:cNvPr id="8" name="Image 7" descr="Une image contenant mammifère, Mammifère marin, pinnipède, lion de mer&#10;&#10;Description générée automatiquement">
            <a:extLst>
              <a:ext uri="{FF2B5EF4-FFF2-40B4-BE49-F238E27FC236}">
                <a16:creationId xmlns:a16="http://schemas.microsoft.com/office/drawing/2014/main" id="{7FBF4309-51B9-AA2B-BB59-F2F344A73058}"/>
              </a:ext>
            </a:extLst>
          </p:cNvPr>
          <p:cNvPicPr>
            <a:picLocks noChangeAspect="1"/>
          </p:cNvPicPr>
          <p:nvPr/>
        </p:nvPicPr>
        <p:blipFill>
          <a:blip r:embed="rId2"/>
          <a:stretch>
            <a:fillRect/>
          </a:stretch>
        </p:blipFill>
        <p:spPr>
          <a:xfrm>
            <a:off x="9059093" y="683100"/>
            <a:ext cx="1947176" cy="1464340"/>
          </a:xfrm>
          <a:prstGeom prst="rect">
            <a:avLst/>
          </a:prstGeom>
        </p:spPr>
      </p:pic>
      <p:pic>
        <p:nvPicPr>
          <p:cNvPr id="14" name="Image 13" descr="Une image contenant Graphique, Police, graphisme, conception&#10;&#10;Description générée automatiquement">
            <a:extLst>
              <a:ext uri="{FF2B5EF4-FFF2-40B4-BE49-F238E27FC236}">
                <a16:creationId xmlns:a16="http://schemas.microsoft.com/office/drawing/2014/main" id="{DF884B83-0FAA-A461-BD65-2D287FCAFF0A}"/>
              </a:ext>
            </a:extLst>
          </p:cNvPr>
          <p:cNvPicPr>
            <a:picLocks noChangeAspect="1"/>
          </p:cNvPicPr>
          <p:nvPr/>
        </p:nvPicPr>
        <p:blipFill rotWithShape="1">
          <a:blip r:embed="rId3"/>
          <a:srcRect l="5189" t="29380" r="4932" b="22557"/>
          <a:stretch/>
        </p:blipFill>
        <p:spPr>
          <a:xfrm>
            <a:off x="684477" y="1136538"/>
            <a:ext cx="4428309" cy="1184039"/>
          </a:xfrm>
          <a:prstGeom prst="rect">
            <a:avLst/>
          </a:prstGeom>
        </p:spPr>
      </p:pic>
      <p:pic>
        <p:nvPicPr>
          <p:cNvPr id="16" name="Image 15" descr="Une image contenant texte, Police, conception, Graphique">
            <a:extLst>
              <a:ext uri="{FF2B5EF4-FFF2-40B4-BE49-F238E27FC236}">
                <a16:creationId xmlns:a16="http://schemas.microsoft.com/office/drawing/2014/main" id="{0E6D319F-9CA9-B8A8-31EE-A0986F34BA95}"/>
              </a:ext>
            </a:extLst>
          </p:cNvPr>
          <p:cNvPicPr>
            <a:picLocks noChangeAspect="1"/>
          </p:cNvPicPr>
          <p:nvPr/>
        </p:nvPicPr>
        <p:blipFill>
          <a:blip r:embed="rId4"/>
          <a:stretch>
            <a:fillRect/>
          </a:stretch>
        </p:blipFill>
        <p:spPr>
          <a:xfrm>
            <a:off x="5350783" y="619024"/>
            <a:ext cx="3127011" cy="1573401"/>
          </a:xfrm>
          <a:prstGeom prst="rect">
            <a:avLst/>
          </a:prstGeom>
        </p:spPr>
      </p:pic>
    </p:spTree>
    <p:extLst>
      <p:ext uri="{BB962C8B-B14F-4D97-AF65-F5344CB8AC3E}">
        <p14:creationId xmlns:p14="http://schemas.microsoft.com/office/powerpoint/2010/main" val="325687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7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3250"/>
                            </p:stCondLst>
                            <p:childTnLst>
                              <p:par>
                                <p:cTn id="13" presetID="10" presetClass="entr" presetSubtype="0" fill="hold" grpId="0" nodeType="afterEffect">
                                  <p:stCondLst>
                                    <p:cond delay="10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3250"/>
                                        <p:tgtEl>
                                          <p:spTgt spid="3">
                                            <p:txEl>
                                              <p:pRg st="0" end="0"/>
                                            </p:txEl>
                                          </p:spTgt>
                                        </p:tgtEl>
                                      </p:cBhvr>
                                    </p:animEffect>
                                  </p:childTnLst>
                                </p:cTn>
                              </p:par>
                            </p:childTnLst>
                          </p:cTn>
                        </p:par>
                        <p:par>
                          <p:cTn id="16" fill="hold">
                            <p:stCondLst>
                              <p:cond delay="7500"/>
                            </p:stCondLst>
                            <p:childTnLst>
                              <p:par>
                                <p:cTn id="17" presetID="10" presetClass="entr" presetSubtype="0" fill="hold" nodeType="afterEffect">
                                  <p:stCondLst>
                                    <p:cond delay="2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0"/>
                            </p:stCondLst>
                            <p:childTnLst>
                              <p:par>
                                <p:cTn id="21" presetID="10" presetClass="entr" presetSubtype="0" fill="hold" nodeType="afterEffect">
                                  <p:stCondLst>
                                    <p:cond delay="22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A5E84-FE50-97B8-7A8D-1BEE505C9078}"/>
              </a:ext>
            </a:extLst>
          </p:cNvPr>
          <p:cNvSpPr>
            <a:spLocks noGrp="1"/>
          </p:cNvSpPr>
          <p:nvPr>
            <p:ph type="ctrTitle"/>
          </p:nvPr>
        </p:nvSpPr>
        <p:spPr>
          <a:xfrm>
            <a:off x="731520" y="2560320"/>
            <a:ext cx="6400800" cy="3657600"/>
          </a:xfrm>
        </p:spPr>
        <p:txBody>
          <a:bodyPr rtlCol="0"/>
          <a:lstStyle/>
          <a:p>
            <a:pPr rtl="0"/>
            <a:r>
              <a:rPr lang="fr-FR" dirty="0"/>
              <a:t>Tests et Validation</a:t>
            </a:r>
            <a:endParaRPr lang="fr" dirty="0"/>
          </a:p>
        </p:txBody>
      </p:sp>
      <p:pic>
        <p:nvPicPr>
          <p:cNvPr id="4" name="Espace réservé à l'image 3" descr="Gros plan d'une fleur">
            <a:extLst>
              <a:ext uri="{FF2B5EF4-FFF2-40B4-BE49-F238E27FC236}">
                <a16:creationId xmlns:a16="http://schemas.microsoft.com/office/drawing/2014/main" id="{6746F75C-2A61-FA37-E4DF-AF24000801D1}"/>
              </a:ext>
            </a:extLst>
          </p:cNvPr>
          <p:cNvPicPr>
            <a:picLocks noGrp="1" noChangeAspect="1"/>
          </p:cNvPicPr>
          <p:nvPr>
            <p:ph type="pic" sz="quarter" idx="13"/>
          </p:nvPr>
        </p:nvPicPr>
        <p:blipFill>
          <a:blip r:embed="rId2"/>
          <a:srcRect l="63" r="63"/>
          <a:stretch/>
        </p:blipFill>
        <p:spPr>
          <a:xfrm>
            <a:off x="7415784" y="685800"/>
            <a:ext cx="3840480" cy="5486400"/>
          </a:xfrm>
        </p:spPr>
      </p:pic>
    </p:spTree>
    <p:extLst>
      <p:ext uri="{BB962C8B-B14F-4D97-AF65-F5344CB8AC3E}">
        <p14:creationId xmlns:p14="http://schemas.microsoft.com/office/powerpoint/2010/main" val="3757694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au contenu 2">
            <a:extLst>
              <a:ext uri="{FF2B5EF4-FFF2-40B4-BE49-F238E27FC236}">
                <a16:creationId xmlns:a16="http://schemas.microsoft.com/office/drawing/2014/main" id="{C411E2E6-A609-CB1B-EEE1-70BD08487AC4}"/>
              </a:ext>
            </a:extLst>
          </p:cNvPr>
          <p:cNvSpPr>
            <a:spLocks noGrp="1"/>
          </p:cNvSpPr>
          <p:nvPr>
            <p:ph idx="1"/>
          </p:nvPr>
        </p:nvSpPr>
        <p:spPr>
          <a:xfrm>
            <a:off x="862148" y="2968534"/>
            <a:ext cx="5486400" cy="3095897"/>
          </a:xfrm>
        </p:spPr>
        <p:txBody>
          <a:bodyPr rtlCol="0">
            <a:normAutofit/>
          </a:bodyPr>
          <a:lstStyle/>
          <a:p>
            <a:pPr marL="0" indent="0" rtl="0">
              <a:buNone/>
            </a:pPr>
            <a:r>
              <a:rPr lang="fr-FR" sz="2000" dirty="0"/>
              <a:t>Afin de garantir la qualité et la fiabilité de la plateforme, nous avons mis en œuvre un processus de tests rigoureux, comprenant des tests unitaires pour vérifier le bon fonctionnement de chaque module, des tests d’intégration pour s’assurer de la cohérence des interactions entre les modules, et des tests utilisateurs pour valider l’expérience utilisateur. </a:t>
            </a:r>
            <a:endParaRPr lang="en-US" sz="2000" dirty="0"/>
          </a:p>
        </p:txBody>
      </p:sp>
      <p:sp>
        <p:nvSpPr>
          <p:cNvPr id="4" name="Espace réservé au contenu 3">
            <a:extLst>
              <a:ext uri="{FF2B5EF4-FFF2-40B4-BE49-F238E27FC236}">
                <a16:creationId xmlns:a16="http://schemas.microsoft.com/office/drawing/2014/main" id="{95D7FAA9-9A07-26BE-A126-2F819D36E15D}"/>
              </a:ext>
            </a:extLst>
          </p:cNvPr>
          <p:cNvSpPr>
            <a:spLocks noGrp="1"/>
          </p:cNvSpPr>
          <p:nvPr>
            <p:ph idx="13"/>
          </p:nvPr>
        </p:nvSpPr>
        <p:spPr>
          <a:xfrm>
            <a:off x="6885432" y="2596242"/>
            <a:ext cx="2834640" cy="3468189"/>
          </a:xfrm>
        </p:spPr>
        <p:txBody>
          <a:bodyPr rtlCol="0">
            <a:normAutofit/>
          </a:bodyPr>
          <a:lstStyle/>
          <a:p>
            <a:pPr rtl="0"/>
            <a:r>
              <a:rPr lang="fr-FR" sz="2000" dirty="0"/>
              <a:t>Nous avons également défini des métriques clés, telles que le nombre de bugs corrigés, le temps de réponse des pages et la satisfaction des utilisateurs, pour mesurer l’efficacité de nos efforts.</a:t>
            </a:r>
            <a:endParaRPr lang="en-US" sz="2000" dirty="0"/>
          </a:p>
        </p:txBody>
      </p:sp>
      <p:pic>
        <p:nvPicPr>
          <p:cNvPr id="12" name="Image 11" descr="Une image contenant Police, logo, Graphique, cercle&#10;&#10;Description générée automatiquement">
            <a:extLst>
              <a:ext uri="{FF2B5EF4-FFF2-40B4-BE49-F238E27FC236}">
                <a16:creationId xmlns:a16="http://schemas.microsoft.com/office/drawing/2014/main" id="{1ADB51E6-AD77-1FEC-F980-06B2F5152511}"/>
              </a:ext>
            </a:extLst>
          </p:cNvPr>
          <p:cNvPicPr>
            <a:picLocks noChangeAspect="1"/>
          </p:cNvPicPr>
          <p:nvPr/>
        </p:nvPicPr>
        <p:blipFill>
          <a:blip r:embed="rId2"/>
          <a:stretch>
            <a:fillRect/>
          </a:stretch>
        </p:blipFill>
        <p:spPr>
          <a:xfrm>
            <a:off x="2275793" y="545375"/>
            <a:ext cx="2371725" cy="1924050"/>
          </a:xfrm>
          <a:prstGeom prst="rect">
            <a:avLst/>
          </a:prstGeom>
        </p:spPr>
      </p:pic>
    </p:spTree>
    <p:extLst>
      <p:ext uri="{BB962C8B-B14F-4D97-AF65-F5344CB8AC3E}">
        <p14:creationId xmlns:p14="http://schemas.microsoft.com/office/powerpoint/2010/main" val="3365184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500"/>
                            </p:stCondLst>
                            <p:childTnLst>
                              <p:par>
                                <p:cTn id="13" presetID="10" presetClass="entr" presetSubtype="0" fill="hold" grpId="0" nodeType="afterEffect">
                                  <p:stCondLst>
                                    <p:cond delay="125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1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Démonstration</a:t>
            </a:r>
            <a:endParaRPr lang="fr" dirty="0"/>
          </a:p>
        </p:txBody>
      </p:sp>
      <p:pic>
        <p:nvPicPr>
          <p:cNvPr id="10" name="Espace réservé à l'image 9" descr="Une vue sur la montagne à travers des fleurs sur un arbr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731520" y="685800"/>
            <a:ext cx="3840480" cy="5486400"/>
          </a:xfrm>
          <a:solidFill>
            <a:schemeClr val="bg1">
              <a:lumMod val="95000"/>
            </a:schemeClr>
          </a:solidFill>
          <a:ln w="6350">
            <a:noFill/>
          </a:ln>
        </p:spPr>
      </p:pic>
    </p:spTree>
    <p:extLst>
      <p:ext uri="{BB962C8B-B14F-4D97-AF65-F5344CB8AC3E}">
        <p14:creationId xmlns:p14="http://schemas.microsoft.com/office/powerpoint/2010/main" val="41994202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A33159-D030-2F82-A142-F75940728319}"/>
              </a:ext>
            </a:extLst>
          </p:cNvPr>
          <p:cNvSpPr>
            <a:spLocks noGrp="1"/>
          </p:cNvSpPr>
          <p:nvPr>
            <p:ph idx="1"/>
          </p:nvPr>
        </p:nvSpPr>
        <p:spPr>
          <a:xfrm>
            <a:off x="5290457" y="2560319"/>
            <a:ext cx="6216614" cy="2886892"/>
          </a:xfrm>
          <a:noFill/>
        </p:spPr>
        <p:txBody>
          <a:bodyPr lIns="0" tIns="0" rIns="0" bIns="0" rtlCol="0">
            <a:normAutofit/>
          </a:bodyPr>
          <a:lstStyle/>
          <a:p>
            <a:pPr rtl="0"/>
            <a:r>
              <a:rPr lang="fr-FR" sz="2000" dirty="0"/>
              <a:t>Afin de vous donner un aperçu concret de la plateforme, nous vous proposons une démonstration visuelle de ses principales fonctionnalités. Vous pourrez ainsi constater par vous-même la simplicité d’inscription, la facilité de recherche de missions et l’efficacité des outils de communication.</a:t>
            </a:r>
            <a:endParaRPr lang="fr" sz="2000" dirty="0"/>
          </a:p>
        </p:txBody>
      </p:sp>
      <p:pic>
        <p:nvPicPr>
          <p:cNvPr id="4" name="Image 3" descr="Une image contenant Graphique, Police, symbole, conception">
            <a:extLst>
              <a:ext uri="{FF2B5EF4-FFF2-40B4-BE49-F238E27FC236}">
                <a16:creationId xmlns:a16="http://schemas.microsoft.com/office/drawing/2014/main" id="{9C5557CB-27C7-579B-19B5-CB5748CB0076}"/>
              </a:ext>
            </a:extLst>
          </p:cNvPr>
          <p:cNvPicPr>
            <a:picLocks noChangeAspect="1"/>
          </p:cNvPicPr>
          <p:nvPr/>
        </p:nvPicPr>
        <p:blipFill rotWithShape="1">
          <a:blip r:embed="rId2"/>
          <a:srcRect t="7512" b="8220"/>
          <a:stretch/>
        </p:blipFill>
        <p:spPr>
          <a:xfrm>
            <a:off x="868856" y="2377438"/>
            <a:ext cx="3859897" cy="3252653"/>
          </a:xfrm>
          <a:prstGeom prst="rect">
            <a:avLst/>
          </a:prstGeom>
        </p:spPr>
      </p:pic>
    </p:spTree>
    <p:extLst>
      <p:ext uri="{BB962C8B-B14F-4D97-AF65-F5344CB8AC3E}">
        <p14:creationId xmlns:p14="http://schemas.microsoft.com/office/powerpoint/2010/main" val="4179638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Conclusion</a:t>
            </a:r>
            <a:endParaRPr lang="fr" dirty="0"/>
          </a:p>
        </p:txBody>
      </p:sp>
    </p:spTree>
    <p:extLst>
      <p:ext uri="{BB962C8B-B14F-4D97-AF65-F5344CB8AC3E}">
        <p14:creationId xmlns:p14="http://schemas.microsoft.com/office/powerpoint/2010/main" val="9603268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0CF8605A-A6F8-0321-54A5-C44D1AAFE348}"/>
              </a:ext>
            </a:extLst>
          </p:cNvPr>
          <p:cNvSpPr>
            <a:spLocks noGrp="1"/>
          </p:cNvSpPr>
          <p:nvPr>
            <p:ph type="subTitle" idx="1"/>
          </p:nvPr>
        </p:nvSpPr>
        <p:spPr>
          <a:xfrm>
            <a:off x="1071155" y="2965269"/>
            <a:ext cx="6858000" cy="3056709"/>
          </a:xfrm>
        </p:spPr>
        <p:txBody>
          <a:bodyPr>
            <a:normAutofit/>
          </a:bodyPr>
          <a:lstStyle/>
          <a:p>
            <a:r>
              <a:rPr lang="fr-FR" dirty="0"/>
              <a:t>En résumé, notre projet vise à répondre à un besoin réel en simplifiant la mise en relation entre les associations et les bénévoles. Grâce à une plateforme innovante, construite avec des technologies éprouvées et conçue pour offrir une expérience utilisateur optimale, nous sommes convaincus de pouvoir contribuer à renforcer le tissu social et à encourager l’engagement citoyen.</a:t>
            </a:r>
          </a:p>
        </p:txBody>
      </p:sp>
    </p:spTree>
    <p:extLst>
      <p:ext uri="{BB962C8B-B14F-4D97-AF65-F5344CB8AC3E}">
        <p14:creationId xmlns:p14="http://schemas.microsoft.com/office/powerpoint/2010/main" val="21417101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C2181D-911C-1343-7267-E35AC86CCA0E}"/>
              </a:ext>
            </a:extLst>
          </p:cNvPr>
          <p:cNvSpPr>
            <a:spLocks noGrp="1"/>
          </p:cNvSpPr>
          <p:nvPr>
            <p:ph type="title"/>
          </p:nvPr>
        </p:nvSpPr>
        <p:spPr>
          <a:xfrm>
            <a:off x="731520" y="731520"/>
            <a:ext cx="4937760" cy="4023360"/>
          </a:xfrm>
          <a:noFill/>
        </p:spPr>
        <p:txBody>
          <a:bodyPr lIns="0" tIns="0" rIns="0" bIns="0" rtlCol="0" anchor="ctr" anchorCtr="0">
            <a:noAutofit/>
          </a:bodyPr>
          <a:lstStyle/>
          <a:p>
            <a:pPr rtl="0"/>
            <a:r>
              <a:rPr lang="fr" dirty="0"/>
              <a:t>Ordre du jour</a:t>
            </a:r>
          </a:p>
        </p:txBody>
      </p:sp>
      <p:sp>
        <p:nvSpPr>
          <p:cNvPr id="3" name="Espace réservé du contenu 2">
            <a:extLst>
              <a:ext uri="{FF2B5EF4-FFF2-40B4-BE49-F238E27FC236}">
                <a16:creationId xmlns:a16="http://schemas.microsoft.com/office/drawing/2014/main" id="{9BEA8735-F1DC-1DE6-0A38-429B2F660F8A}"/>
              </a:ext>
            </a:extLst>
          </p:cNvPr>
          <p:cNvSpPr>
            <a:spLocks noGrp="1"/>
          </p:cNvSpPr>
          <p:nvPr>
            <p:ph idx="1"/>
          </p:nvPr>
        </p:nvSpPr>
        <p:spPr>
          <a:xfrm>
            <a:off x="6096000" y="783771"/>
            <a:ext cx="5303520" cy="4023360"/>
          </a:xfrm>
          <a:noFill/>
        </p:spPr>
        <p:txBody>
          <a:bodyPr lIns="0" tIns="0" rIns="0" bIns="0" rtlCol="0" anchor="ctr" anchorCtr="0">
            <a:normAutofit/>
          </a:bodyPr>
          <a:lstStyle/>
          <a:p>
            <a:pPr rtl="0"/>
            <a:r>
              <a:rPr lang="fr-FR" dirty="0"/>
              <a:t>Introduction</a:t>
            </a:r>
          </a:p>
          <a:p>
            <a:pPr rtl="0"/>
            <a:r>
              <a:rPr lang="fr-FR" dirty="0"/>
              <a:t>Django : Le Cœur du Projet </a:t>
            </a:r>
          </a:p>
          <a:p>
            <a:pPr rtl="0"/>
            <a:r>
              <a:rPr lang="fr-FR" dirty="0"/>
              <a:t>Problématique et Objectifs </a:t>
            </a:r>
          </a:p>
          <a:p>
            <a:pPr rtl="0"/>
            <a:r>
              <a:rPr lang="fr-FR" dirty="0"/>
              <a:t>Fonctionnalités Principales </a:t>
            </a:r>
          </a:p>
          <a:p>
            <a:pPr rtl="0"/>
            <a:r>
              <a:rPr lang="fr-FR" dirty="0"/>
              <a:t>Conception de l’Application </a:t>
            </a:r>
          </a:p>
          <a:p>
            <a:pPr rtl="0"/>
            <a:r>
              <a:rPr lang="fr-FR" dirty="0"/>
              <a:t>Aspects Techniques </a:t>
            </a:r>
          </a:p>
          <a:p>
            <a:pPr rtl="0"/>
            <a:r>
              <a:rPr lang="fr-FR" dirty="0"/>
              <a:t>Démonstration </a:t>
            </a:r>
          </a:p>
          <a:p>
            <a:pPr rtl="0"/>
            <a:r>
              <a:rPr lang="fr-FR" dirty="0"/>
              <a:t>Tests et Validation </a:t>
            </a:r>
          </a:p>
          <a:p>
            <a:pPr rtl="0"/>
            <a:r>
              <a:rPr lang="fr-FR" dirty="0"/>
              <a:t>Conclusion</a:t>
            </a:r>
            <a:endParaRPr lang="fr" dirty="0"/>
          </a:p>
        </p:txBody>
      </p:sp>
    </p:spTree>
    <p:extLst>
      <p:ext uri="{BB962C8B-B14F-4D97-AF65-F5344CB8AC3E}">
        <p14:creationId xmlns:p14="http://schemas.microsoft.com/office/powerpoint/2010/main" val="4169552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50"/>
                                        <p:tgtEl>
                                          <p:spTgt spid="3">
                                            <p:txEl>
                                              <p:pRg st="1" end="1"/>
                                            </p:txEl>
                                          </p:spTgt>
                                        </p:tgtEl>
                                      </p:cBhvr>
                                    </p:animEffect>
                                  </p:childTnLst>
                                </p:cTn>
                              </p:par>
                            </p:childTnLst>
                          </p:cTn>
                        </p:par>
                        <p:par>
                          <p:cTn id="16" fill="hold">
                            <p:stCondLst>
                              <p:cond delay="2500"/>
                            </p:stCondLst>
                            <p:childTnLst>
                              <p:par>
                                <p:cTn id="17" presetID="10"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25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50"/>
                                        <p:tgtEl>
                                          <p:spTgt spid="3">
                                            <p:txEl>
                                              <p:pRg st="3" end="3"/>
                                            </p:txEl>
                                          </p:spTgt>
                                        </p:tgtEl>
                                      </p:cBhvr>
                                    </p:animEffect>
                                  </p:childTnLst>
                                </p:cTn>
                              </p:par>
                            </p:childTnLst>
                          </p:cTn>
                        </p:par>
                        <p:par>
                          <p:cTn id="24" fill="hold">
                            <p:stCondLst>
                              <p:cond delay="4500"/>
                            </p:stCondLst>
                            <p:childTnLst>
                              <p:par>
                                <p:cTn id="25" presetID="10" presetClass="entr" presetSubtype="0" fill="hold" grpId="0" nodeType="afterEffect">
                                  <p:stCondLst>
                                    <p:cond delay="2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50"/>
                                        <p:tgtEl>
                                          <p:spTgt spid="3">
                                            <p:txEl>
                                              <p:pRg st="4" end="4"/>
                                            </p:txEl>
                                          </p:spTgt>
                                        </p:tgtEl>
                                      </p:cBhvr>
                                    </p:animEffect>
                                  </p:childTnLst>
                                </p:cTn>
                              </p:par>
                            </p:childTnLst>
                          </p:cTn>
                        </p:par>
                        <p:par>
                          <p:cTn id="28" fill="hold">
                            <p:stCondLst>
                              <p:cond delay="5500"/>
                            </p:stCondLst>
                            <p:childTnLst>
                              <p:par>
                                <p:cTn id="29" presetID="10" presetClass="entr" presetSubtype="0" fill="hold" grpId="0" nodeType="afterEffect">
                                  <p:stCondLst>
                                    <p:cond delay="25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750"/>
                                        <p:tgtEl>
                                          <p:spTgt spid="3">
                                            <p:txEl>
                                              <p:pRg st="5" end="5"/>
                                            </p:txEl>
                                          </p:spTgt>
                                        </p:tgtEl>
                                      </p:cBhvr>
                                    </p:animEffect>
                                  </p:childTnLst>
                                </p:cTn>
                              </p:par>
                            </p:childTnLst>
                          </p:cTn>
                        </p:par>
                        <p:par>
                          <p:cTn id="32" fill="hold">
                            <p:stCondLst>
                              <p:cond delay="6500"/>
                            </p:stCondLst>
                            <p:childTnLst>
                              <p:par>
                                <p:cTn id="33" presetID="10" presetClass="entr" presetSubtype="0" fill="hold" grpId="0" nodeType="afterEffect">
                                  <p:stCondLst>
                                    <p:cond delay="25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750"/>
                                        <p:tgtEl>
                                          <p:spTgt spid="3">
                                            <p:txEl>
                                              <p:pRg st="6" end="6"/>
                                            </p:txEl>
                                          </p:spTgt>
                                        </p:tgtEl>
                                      </p:cBhvr>
                                    </p:animEffect>
                                  </p:childTnLst>
                                </p:cTn>
                              </p:par>
                            </p:childTnLst>
                          </p:cTn>
                        </p:par>
                        <p:par>
                          <p:cTn id="36" fill="hold">
                            <p:stCondLst>
                              <p:cond delay="7500"/>
                            </p:stCondLst>
                            <p:childTnLst>
                              <p:par>
                                <p:cTn id="37" presetID="10" presetClass="entr" presetSubtype="0" fill="hold" grpId="0" nodeType="afterEffect">
                                  <p:stCondLst>
                                    <p:cond delay="25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750"/>
                                        <p:tgtEl>
                                          <p:spTgt spid="3">
                                            <p:txEl>
                                              <p:pRg st="7" end="7"/>
                                            </p:txEl>
                                          </p:spTgt>
                                        </p:tgtEl>
                                      </p:cBhvr>
                                    </p:animEffect>
                                  </p:childTnLst>
                                </p:cTn>
                              </p:par>
                            </p:childTnLst>
                          </p:cTn>
                        </p:par>
                        <p:par>
                          <p:cTn id="40" fill="hold">
                            <p:stCondLst>
                              <p:cond delay="8500"/>
                            </p:stCondLst>
                            <p:childTnLst>
                              <p:par>
                                <p:cTn id="41" presetID="10" presetClass="entr" presetSubtype="0" fill="hold" grpId="0" nodeType="afterEffect">
                                  <p:stCondLst>
                                    <p:cond delay="25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7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CEA74-8AD7-E6F3-6FE5-D3DBAEE51D5A}"/>
              </a:ext>
            </a:extLst>
          </p:cNvPr>
          <p:cNvSpPr>
            <a:spLocks noGrp="1"/>
          </p:cNvSpPr>
          <p:nvPr>
            <p:ph type="title"/>
          </p:nvPr>
        </p:nvSpPr>
        <p:spPr>
          <a:xfrm>
            <a:off x="731520" y="731520"/>
            <a:ext cx="5303520" cy="4023360"/>
          </a:xfrm>
        </p:spPr>
        <p:txBody>
          <a:bodyPr rtlCol="0">
            <a:normAutofit/>
          </a:bodyPr>
          <a:lstStyle/>
          <a:p>
            <a:pPr rtl="0"/>
            <a:r>
              <a:rPr lang="fr" dirty="0"/>
              <a:t>Merci</a:t>
            </a:r>
          </a:p>
        </p:txBody>
      </p:sp>
    </p:spTree>
    <p:extLst>
      <p:ext uri="{BB962C8B-B14F-4D97-AF65-F5344CB8AC3E}">
        <p14:creationId xmlns:p14="http://schemas.microsoft.com/office/powerpoint/2010/main" val="810883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A33159-D030-2F82-A142-F75940728319}"/>
              </a:ext>
            </a:extLst>
          </p:cNvPr>
          <p:cNvSpPr>
            <a:spLocks noGrp="1"/>
          </p:cNvSpPr>
          <p:nvPr>
            <p:ph idx="1"/>
          </p:nvPr>
        </p:nvSpPr>
        <p:spPr>
          <a:xfrm>
            <a:off x="5185954" y="1907177"/>
            <a:ext cx="6216614" cy="4663440"/>
          </a:xfrm>
          <a:noFill/>
        </p:spPr>
        <p:txBody>
          <a:bodyPr lIns="0" tIns="0" rIns="0" bIns="0" rtlCol="0">
            <a:normAutofit/>
          </a:bodyPr>
          <a:lstStyle/>
          <a:p>
            <a:pPr rtl="0"/>
            <a:r>
              <a:rPr lang="fr-FR" sz="2000" dirty="0"/>
              <a:t>Le bénévolat joue un rôle crucial dans notre société, en apportant un soutien essentiel aux organisations et en favorisant l’engagement citoyen. Cependant, il existe un défi majeur : la difficulté pour les associations de trouver des bénévoles motivés et disponibles, tandis que les personnes souhaitant s’impliquer peinent à trouver des missions correspondant à leurs intérêts et compétences. </a:t>
            </a:r>
          </a:p>
          <a:p>
            <a:pPr rtl="0"/>
            <a:r>
              <a:rPr lang="fr-FR" sz="2000" dirty="0"/>
              <a:t>Notre projet vise à répondre à ce besoin en créant une plateforme web intuitive et performante, facilitant la mise en relation entre les associations et les bénévoles.</a:t>
            </a:r>
            <a:endParaRPr lang="fr" sz="2000" dirty="0"/>
          </a:p>
        </p:txBody>
      </p:sp>
      <p:pic>
        <p:nvPicPr>
          <p:cNvPr id="9" name="Image 8">
            <a:extLst>
              <a:ext uri="{FF2B5EF4-FFF2-40B4-BE49-F238E27FC236}">
                <a16:creationId xmlns:a16="http://schemas.microsoft.com/office/drawing/2014/main" id="{403B2756-ED7A-604A-DB01-054502EDC63C}"/>
              </a:ext>
            </a:extLst>
          </p:cNvPr>
          <p:cNvPicPr>
            <a:picLocks noChangeAspect="1"/>
          </p:cNvPicPr>
          <p:nvPr/>
        </p:nvPicPr>
        <p:blipFill rotWithShape="1">
          <a:blip r:embed="rId2"/>
          <a:srcRect r="6484" b="11913"/>
          <a:stretch/>
        </p:blipFill>
        <p:spPr>
          <a:xfrm>
            <a:off x="1340470" y="2638697"/>
            <a:ext cx="2944148" cy="3043646"/>
          </a:xfrm>
          <a:prstGeom prst="rect">
            <a:avLst/>
          </a:prstGeom>
        </p:spPr>
      </p:pic>
    </p:spTree>
    <p:extLst>
      <p:ext uri="{BB962C8B-B14F-4D97-AF65-F5344CB8AC3E}">
        <p14:creationId xmlns:p14="http://schemas.microsoft.com/office/powerpoint/2010/main" val="36666746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250"/>
                                        <p:tgtEl>
                                          <p:spTgt spid="3">
                                            <p:txEl>
                                              <p:pRg st="0" end="0"/>
                                            </p:txEl>
                                          </p:spTgt>
                                        </p:tgtEl>
                                      </p:cBhvr>
                                    </p:animEffect>
                                  </p:childTnLst>
                                </p:cTn>
                              </p:par>
                            </p:childTnLst>
                          </p:cTn>
                        </p:par>
                        <p:par>
                          <p:cTn id="8" fill="hold">
                            <p:stCondLst>
                              <p:cond delay="32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250"/>
                                        <p:tgtEl>
                                          <p:spTgt spid="3">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Django, Le Cœur du Projet</a:t>
            </a:r>
            <a:endParaRPr lang="fr" dirty="0"/>
          </a:p>
        </p:txBody>
      </p:sp>
    </p:spTree>
    <p:extLst>
      <p:ext uri="{BB962C8B-B14F-4D97-AF65-F5344CB8AC3E}">
        <p14:creationId xmlns:p14="http://schemas.microsoft.com/office/powerpoint/2010/main" val="4351953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101BEF7-8E1D-C4A9-4D6D-98EA49DD8D51}"/>
              </a:ext>
            </a:extLst>
          </p:cNvPr>
          <p:cNvSpPr>
            <a:spLocks noGrp="1"/>
          </p:cNvSpPr>
          <p:nvPr>
            <p:ph sz="half" idx="1"/>
          </p:nvPr>
        </p:nvSpPr>
        <p:spPr>
          <a:xfrm>
            <a:off x="731520" y="587829"/>
            <a:ext cx="4846320" cy="4219302"/>
          </a:xfrm>
        </p:spPr>
        <p:txBody>
          <a:bodyPr/>
          <a:lstStyle/>
          <a:p>
            <a:pPr marL="285750" indent="-285750">
              <a:buFont typeface="Arial" panose="020B0604020202020204" pitchFamily="34" charset="0"/>
              <a:buChar char="•"/>
            </a:pPr>
            <a:r>
              <a:rPr lang="fr-FR" dirty="0"/>
              <a:t>Notre choix s’est porté sur Django, un </a:t>
            </a:r>
            <a:r>
              <a:rPr lang="fr-FR" dirty="0" err="1"/>
              <a:t>framework</a:t>
            </a:r>
            <a:r>
              <a:rPr lang="fr-FR" dirty="0"/>
              <a:t> web Python de haut niveau, pour construire cette plateforme. Django offre de nombreux avantages, notamment un développement rapide, une sécurité renforcée, une architecture MVT claire et un ORM puissant qui simplifie l’interaction avec la base de données. </a:t>
            </a:r>
          </a:p>
          <a:p>
            <a:pPr marL="285750" indent="-285750">
              <a:buFont typeface="Arial" panose="020B0604020202020204" pitchFamily="34" charset="0"/>
              <a:buChar char="•"/>
            </a:pPr>
            <a:r>
              <a:rPr lang="fr-FR" dirty="0"/>
              <a:t>Ces caractéristiques en font un outil idéal pour gérer les besoins complexes de notre projet, tels que la gestion des utilisateurs, des données structurées et des interactions dynamiques.</a:t>
            </a:r>
          </a:p>
        </p:txBody>
      </p:sp>
      <p:pic>
        <p:nvPicPr>
          <p:cNvPr id="8" name="Image 7">
            <a:extLst>
              <a:ext uri="{FF2B5EF4-FFF2-40B4-BE49-F238E27FC236}">
                <a16:creationId xmlns:a16="http://schemas.microsoft.com/office/drawing/2014/main" id="{B4DA9B1F-0271-B7B2-BC59-D5A62A2A6EAF}"/>
              </a:ext>
            </a:extLst>
          </p:cNvPr>
          <p:cNvPicPr>
            <a:picLocks noChangeAspect="1"/>
          </p:cNvPicPr>
          <p:nvPr/>
        </p:nvPicPr>
        <p:blipFill rotWithShape="1">
          <a:blip r:embed="rId2"/>
          <a:srcRect t="46966"/>
          <a:stretch/>
        </p:blipFill>
        <p:spPr>
          <a:xfrm>
            <a:off x="6117344" y="1658983"/>
            <a:ext cx="5343136" cy="2354459"/>
          </a:xfrm>
          <a:prstGeom prst="rect">
            <a:avLst/>
          </a:prstGeom>
        </p:spPr>
      </p:pic>
    </p:spTree>
    <p:extLst>
      <p:ext uri="{BB962C8B-B14F-4D97-AF65-F5344CB8AC3E}">
        <p14:creationId xmlns:p14="http://schemas.microsoft.com/office/powerpoint/2010/main" val="1381527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ABE40-AA00-F366-A36A-B3F1AADBF025}"/>
              </a:ext>
            </a:extLst>
          </p:cNvPr>
          <p:cNvSpPr>
            <a:spLocks noGrp="1"/>
          </p:cNvSpPr>
          <p:nvPr>
            <p:ph type="ctrTitle"/>
          </p:nvPr>
        </p:nvSpPr>
        <p:spPr>
          <a:xfrm>
            <a:off x="5029200" y="1737360"/>
            <a:ext cx="6400800" cy="3383280"/>
          </a:xfrm>
          <a:noFill/>
        </p:spPr>
        <p:txBody>
          <a:bodyPr lIns="0" tIns="0" rIns="0" bIns="0" rtlCol="0">
            <a:noAutofit/>
          </a:bodyPr>
          <a:lstStyle/>
          <a:p>
            <a:pPr rtl="0"/>
            <a:r>
              <a:rPr lang="fr-FR" dirty="0"/>
              <a:t>Problématique et Objectifs</a:t>
            </a:r>
            <a:endParaRPr lang="fr" dirty="0"/>
          </a:p>
        </p:txBody>
      </p:sp>
      <p:pic>
        <p:nvPicPr>
          <p:cNvPr id="10" name="Espace réservé à l'image 9" descr="Une vue sur la montagne à travers des fleurs sur un arbre">
            <a:extLst>
              <a:ext uri="{FF2B5EF4-FFF2-40B4-BE49-F238E27FC236}">
                <a16:creationId xmlns:a16="http://schemas.microsoft.com/office/drawing/2014/main" id="{A6601023-33B9-F08C-D175-8659CBDC50EA}"/>
              </a:ext>
            </a:extLst>
          </p:cNvPr>
          <p:cNvPicPr>
            <a:picLocks noGrp="1"/>
          </p:cNvPicPr>
          <p:nvPr>
            <p:ph type="pic" sz="quarter" idx="13"/>
          </p:nvPr>
        </p:nvPicPr>
        <p:blipFill>
          <a:blip r:embed="rId2">
            <a:duotone>
              <a:prstClr val="black"/>
              <a:srgbClr val="D9C3A5">
                <a:tint val="50000"/>
                <a:satMod val="180000"/>
              </a:srgbClr>
            </a:duotone>
          </a:blip>
          <a:srcRect l="30132" r="30132"/>
          <a:stretch/>
        </p:blipFill>
        <p:spPr>
          <a:xfrm>
            <a:off x="731520" y="685800"/>
            <a:ext cx="3840480" cy="5486400"/>
          </a:xfrm>
          <a:solidFill>
            <a:schemeClr val="bg1">
              <a:lumMod val="95000"/>
            </a:schemeClr>
          </a:solidFill>
          <a:ln w="6350">
            <a:noFill/>
          </a:ln>
        </p:spPr>
      </p:pic>
    </p:spTree>
    <p:extLst>
      <p:ext uri="{BB962C8B-B14F-4D97-AF65-F5344CB8AC3E}">
        <p14:creationId xmlns:p14="http://schemas.microsoft.com/office/powerpoint/2010/main" val="1008037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au contenu 5">
            <a:extLst>
              <a:ext uri="{FF2B5EF4-FFF2-40B4-BE49-F238E27FC236}">
                <a16:creationId xmlns:a16="http://schemas.microsoft.com/office/drawing/2014/main" id="{6CFA43D1-403B-A54A-EB66-1425C2F2B40C}"/>
              </a:ext>
            </a:extLst>
          </p:cNvPr>
          <p:cNvSpPr>
            <a:spLocks noGrp="1"/>
          </p:cNvSpPr>
          <p:nvPr>
            <p:ph idx="1"/>
          </p:nvPr>
        </p:nvSpPr>
        <p:spPr>
          <a:xfrm>
            <a:off x="1011064" y="1267097"/>
            <a:ext cx="6369450" cy="4428307"/>
          </a:xfrm>
        </p:spPr>
        <p:txBody>
          <a:bodyPr rtlCol="0">
            <a:normAutofit fontScale="92500"/>
          </a:bodyPr>
          <a:lstStyle/>
          <a:p>
            <a:pPr rtl="0"/>
            <a:r>
              <a:rPr lang="fr-FR" sz="2400" dirty="0"/>
              <a:t>Les associations rencontrent des difficultés à recruter des bénévoles en raison d’un manque de visibilité de leurs missions et de processus d’inscription souvent complexes. De leur côté, les bénévoles potentiels ont du mal à trouver des missions correspondant à leurs centres d’intérêt et à leurs disponibilités. </a:t>
            </a:r>
          </a:p>
          <a:p>
            <a:pPr rtl="0"/>
            <a:r>
              <a:rPr lang="fr-FR" sz="2400" dirty="0"/>
              <a:t>Notre objectif principal est de simplifier cette mise en relation, en offrant une plateforme conviviale et efficace qui permettra d’augmenter le nombre de bénévoles actifs et de faciliter l’organisation des missions.</a:t>
            </a:r>
            <a:endParaRPr lang="en-US" sz="2400" dirty="0"/>
          </a:p>
        </p:txBody>
      </p:sp>
      <p:pic>
        <p:nvPicPr>
          <p:cNvPr id="10" name="Image 9" descr="Une image contenant dessin humoristique, conception&#10;&#10;Description générée automatiquement">
            <a:extLst>
              <a:ext uri="{FF2B5EF4-FFF2-40B4-BE49-F238E27FC236}">
                <a16:creationId xmlns:a16="http://schemas.microsoft.com/office/drawing/2014/main" id="{8C396CF1-317A-72BC-7A21-B410E829C5E4}"/>
              </a:ext>
            </a:extLst>
          </p:cNvPr>
          <p:cNvPicPr>
            <a:picLocks noChangeAspect="1"/>
          </p:cNvPicPr>
          <p:nvPr/>
        </p:nvPicPr>
        <p:blipFill rotWithShape="1">
          <a:blip r:embed="rId2"/>
          <a:srcRect l="3542" t="6250" r="5443" b="7813"/>
          <a:stretch/>
        </p:blipFill>
        <p:spPr>
          <a:xfrm>
            <a:off x="8137290" y="2390502"/>
            <a:ext cx="3043646" cy="2873830"/>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8109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par>
                          <p:cTn id="8" fill="hold">
                            <p:stCondLst>
                              <p:cond delay="2250"/>
                            </p:stCondLst>
                            <p:childTnLst>
                              <p:par>
                                <p:cTn id="9" presetID="10" presetClass="entr" presetSubtype="0" fill="hold" grpId="0"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2000"/>
                                        <p:tgtEl>
                                          <p:spTgt spid="6">
                                            <p:txEl>
                                              <p:pRg st="1" end="1"/>
                                            </p:txEl>
                                          </p:spTgt>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1A5E84-FE50-97B8-7A8D-1BEE505C9078}"/>
              </a:ext>
            </a:extLst>
          </p:cNvPr>
          <p:cNvSpPr>
            <a:spLocks noGrp="1"/>
          </p:cNvSpPr>
          <p:nvPr>
            <p:ph type="ctrTitle"/>
          </p:nvPr>
        </p:nvSpPr>
        <p:spPr>
          <a:xfrm>
            <a:off x="731520" y="2560320"/>
            <a:ext cx="6400800" cy="3657600"/>
          </a:xfrm>
        </p:spPr>
        <p:txBody>
          <a:bodyPr rtlCol="0"/>
          <a:lstStyle/>
          <a:p>
            <a:pPr rtl="0"/>
            <a:r>
              <a:rPr lang="fr-FR" dirty="0"/>
              <a:t>Fonctionnalités Principales</a:t>
            </a:r>
            <a:endParaRPr lang="fr" dirty="0"/>
          </a:p>
        </p:txBody>
      </p:sp>
      <p:pic>
        <p:nvPicPr>
          <p:cNvPr id="4" name="Espace réservé à l'image 3" descr="Gros plan d'une fleur">
            <a:extLst>
              <a:ext uri="{FF2B5EF4-FFF2-40B4-BE49-F238E27FC236}">
                <a16:creationId xmlns:a16="http://schemas.microsoft.com/office/drawing/2014/main" id="{6746F75C-2A61-FA37-E4DF-AF24000801D1}"/>
              </a:ext>
            </a:extLst>
          </p:cNvPr>
          <p:cNvPicPr>
            <a:picLocks noGrp="1" noChangeAspect="1"/>
          </p:cNvPicPr>
          <p:nvPr>
            <p:ph type="pic" sz="quarter" idx="13"/>
          </p:nvPr>
        </p:nvPicPr>
        <p:blipFill>
          <a:blip r:embed="rId2"/>
          <a:srcRect l="63" r="63"/>
          <a:stretch/>
        </p:blipFill>
        <p:spPr>
          <a:xfrm>
            <a:off x="7415784" y="685800"/>
            <a:ext cx="3840480" cy="5486400"/>
          </a:xfrm>
        </p:spPr>
      </p:pic>
    </p:spTree>
    <p:extLst>
      <p:ext uri="{BB962C8B-B14F-4D97-AF65-F5344CB8AC3E}">
        <p14:creationId xmlns:p14="http://schemas.microsoft.com/office/powerpoint/2010/main" val="18694087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5F8D400-4E5B-7037-7550-9E6DBCC2829B}"/>
              </a:ext>
            </a:extLst>
          </p:cNvPr>
          <p:cNvSpPr>
            <a:spLocks noGrp="1"/>
          </p:cNvSpPr>
          <p:nvPr>
            <p:ph idx="1"/>
          </p:nvPr>
        </p:nvSpPr>
        <p:spPr>
          <a:xfrm>
            <a:off x="632241" y="1554480"/>
            <a:ext cx="4240205" cy="4509299"/>
          </a:xfrm>
        </p:spPr>
        <p:txBody>
          <a:bodyPr rtlCol="0">
            <a:normAutofit lnSpcReduction="10000"/>
          </a:bodyPr>
          <a:lstStyle/>
          <a:p>
            <a:pPr rtl="0"/>
            <a:r>
              <a:rPr lang="fr-FR" sz="2000" dirty="0"/>
              <a:t>La plateforme proposera une gestion complète des utilisateurs, avec des profils différenciés pour les bénévoles et les associations, ainsi qu’un tableau de bord personnalisé pour chaque utilisateur. Elle permettra également la création, la modification et la suppression de missions, avec des informations détaillées telles que le titre, la description, le lieu, la date, les compétences requises et une catégorisation par type d’activité et cause. </a:t>
            </a:r>
            <a:endParaRPr lang="en-US" sz="2000" dirty="0"/>
          </a:p>
        </p:txBody>
      </p:sp>
      <p:sp>
        <p:nvSpPr>
          <p:cNvPr id="6" name="Espace réservé du contenu 5">
            <a:extLst>
              <a:ext uri="{FF2B5EF4-FFF2-40B4-BE49-F238E27FC236}">
                <a16:creationId xmlns:a16="http://schemas.microsoft.com/office/drawing/2014/main" id="{78363749-238A-130B-9C73-A522C66BEB90}"/>
              </a:ext>
            </a:extLst>
          </p:cNvPr>
          <p:cNvSpPr>
            <a:spLocks noGrp="1"/>
          </p:cNvSpPr>
          <p:nvPr>
            <p:ph idx="13"/>
          </p:nvPr>
        </p:nvSpPr>
        <p:spPr>
          <a:xfrm>
            <a:off x="5550408" y="1959429"/>
            <a:ext cx="5696712" cy="4104351"/>
          </a:xfrm>
        </p:spPr>
        <p:txBody>
          <a:bodyPr>
            <a:normAutofit/>
          </a:bodyPr>
          <a:lstStyle/>
          <a:p>
            <a:r>
              <a:rPr lang="fr-FR" sz="2000" dirty="0"/>
              <a:t>Un système de recherche avancé permettra aux bénévoles de trouver facilement les missions correspondant à leurs critères, et un système d’inscription simple facilitera leur engagement. Enfin, la plateforme offrira des outils de suivi et de communication, tels qu’un historique des participations, une messagerie interne et des notifications, ainsi qu’une interface d’administration pour la modération, les statistiques et la gestion des signalements.</a:t>
            </a:r>
          </a:p>
        </p:txBody>
      </p:sp>
    </p:spTree>
    <p:extLst>
      <p:ext uri="{BB962C8B-B14F-4D97-AF65-F5344CB8AC3E}">
        <p14:creationId xmlns:p14="http://schemas.microsoft.com/office/powerpoint/2010/main" val="3494034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250"/>
                                        <p:tgtEl>
                                          <p:spTgt spid="3">
                                            <p:txEl>
                                              <p:pRg st="0" end="0"/>
                                            </p:txEl>
                                          </p:spTgt>
                                        </p:tgtEl>
                                      </p:cBhvr>
                                    </p:animEffect>
                                  </p:childTnLst>
                                </p:cTn>
                              </p:par>
                            </p:childTnLst>
                          </p:cTn>
                        </p:par>
                        <p:par>
                          <p:cTn id="8" fill="hold">
                            <p:stCondLst>
                              <p:cond delay="3250"/>
                            </p:stCondLst>
                            <p:childTnLst>
                              <p:par>
                                <p:cTn id="9" presetID="10" presetClass="entr" presetSubtype="0" fill="hold" grpId="0" nodeType="afterEffect">
                                  <p:stCondLst>
                                    <p:cond delay="4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theme/theme1.xml><?xml version="1.0" encoding="utf-8"?>
<a:theme xmlns:a="http://schemas.openxmlformats.org/drawingml/2006/main" name="Dégradé créatif ">
  <a:themeElements>
    <a:clrScheme name="Cherry Blossoms">
      <a:dk1>
        <a:srgbClr val="000000"/>
      </a:dk1>
      <a:lt1>
        <a:srgbClr val="FFFFFF"/>
      </a:lt1>
      <a:dk2>
        <a:srgbClr val="073A4B"/>
      </a:dk2>
      <a:lt2>
        <a:srgbClr val="E7E6E6"/>
      </a:lt2>
      <a:accent1>
        <a:srgbClr val="CC3059"/>
      </a:accent1>
      <a:accent2>
        <a:srgbClr val="839985"/>
      </a:accent2>
      <a:accent3>
        <a:srgbClr val="FC9FAD"/>
      </a:accent3>
      <a:accent4>
        <a:srgbClr val="EED6AA"/>
      </a:accent4>
      <a:accent5>
        <a:srgbClr val="191C30"/>
      </a:accent5>
      <a:accent6>
        <a:srgbClr val="6E774E"/>
      </a:accent6>
      <a:hlink>
        <a:srgbClr val="E7456B"/>
      </a:hlink>
      <a:folHlink>
        <a:srgbClr val="F0C55F"/>
      </a:folHlink>
    </a:clrScheme>
    <a:fontScheme name="Custom 33">
      <a:majorFont>
        <a:latin typeface="Perpetua Titling MT"/>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176810_win32_EF_v3" id="{23AE6A88-72AF-46C7-89B7-449EB9FADA56}" vid="{778CED17-04A8-4798-A8A2-38679DD162A2}"/>
    </a:ext>
  </a:extLst>
</a:theme>
</file>

<file path=ppt/theme/theme2.xml><?xml version="1.0" encoding="utf-8"?>
<a:theme xmlns:a="http://schemas.openxmlformats.org/drawingml/2006/main" name="Thème de bure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de bure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6D6625-0C6A-47B9-9FF8-70FAB9A23EE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A2D85B-06BE-42C0-9F9D-010F2E25A61A}">
  <ds:schemaRefs>
    <ds:schemaRef ds:uri="http://schemas.microsoft.com/sharepoint/v3/contenttype/forms"/>
  </ds:schemaRefs>
</ds:datastoreItem>
</file>

<file path=customXml/itemProps3.xml><?xml version="1.0" encoding="utf-8"?>
<ds:datastoreItem xmlns:ds="http://schemas.openxmlformats.org/officeDocument/2006/customXml" ds:itemID="{7021479C-C6C8-4A13-8A99-BC01E1880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de style pétales de fleurs de cerisier</Template>
  <TotalTime>548</TotalTime>
  <Words>844</Words>
  <Application>Microsoft Office PowerPoint</Application>
  <PresentationFormat>Grand écran</PresentationFormat>
  <Paragraphs>39</Paragraphs>
  <Slides>20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Aptos</vt:lpstr>
      <vt:lpstr>Arial</vt:lpstr>
      <vt:lpstr>Calibri</vt:lpstr>
      <vt:lpstr>Perpetua Titling MT</vt:lpstr>
      <vt:lpstr>Dégradé créatif </vt:lpstr>
      <vt:lpstr>PLATEforme de missions de bénévolats</vt:lpstr>
      <vt:lpstr>Ordre du jour</vt:lpstr>
      <vt:lpstr>Présentation PowerPoint</vt:lpstr>
      <vt:lpstr>Django, Le Cœur du Projet</vt:lpstr>
      <vt:lpstr>Présentation PowerPoint</vt:lpstr>
      <vt:lpstr>Problématique et Objectifs</vt:lpstr>
      <vt:lpstr>Présentation PowerPoint</vt:lpstr>
      <vt:lpstr>Fonctionnalités Principales</vt:lpstr>
      <vt:lpstr>Présentation PowerPoint</vt:lpstr>
      <vt:lpstr>Conception de l’Application</vt:lpstr>
      <vt:lpstr>Présentation PowerPoint</vt:lpstr>
      <vt:lpstr>Aspects Techniques</vt:lpstr>
      <vt:lpstr>Présentation PowerPoint</vt:lpstr>
      <vt:lpstr>Tests et Validation</vt:lpstr>
      <vt:lpstr>Présentation PowerPoint</vt:lpstr>
      <vt:lpstr>Démonstration</vt:lpstr>
      <vt:lpstr>Présentation PowerPoint</vt:lpstr>
      <vt:lpstr>Conclusion</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PLATEforme de missions de bénévolats</dc:title>
  <dc:creator>Achraf Aitlahcen</dc:creator>
  <cp:lastModifiedBy>Achraf Aitlahcen</cp:lastModifiedBy>
  <cp:revision>10</cp:revision>
  <dcterms:created xsi:type="dcterms:W3CDTF">2025-04-22T19:57:15Z</dcterms:created>
  <dcterms:modified xsi:type="dcterms:W3CDTF">2025-04-23T20:41:53Z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